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4"/>
    <p:sldMasterId id="2147483702" r:id="rId5"/>
  </p:sldMasterIdLst>
  <p:notesMasterIdLst>
    <p:notesMasterId r:id="rId35"/>
  </p:notesMasterIdLst>
  <p:handoutMasterIdLst>
    <p:handoutMasterId r:id="rId36"/>
  </p:handoutMasterIdLst>
  <p:sldIdLst>
    <p:sldId id="426" r:id="rId6"/>
    <p:sldId id="427" r:id="rId7"/>
    <p:sldId id="428" r:id="rId8"/>
    <p:sldId id="429" r:id="rId9"/>
    <p:sldId id="357" r:id="rId10"/>
    <p:sldId id="311" r:id="rId11"/>
    <p:sldId id="413" r:id="rId12"/>
    <p:sldId id="352" r:id="rId13"/>
    <p:sldId id="405" r:id="rId14"/>
    <p:sldId id="313" r:id="rId15"/>
    <p:sldId id="407" r:id="rId16"/>
    <p:sldId id="414" r:id="rId17"/>
    <p:sldId id="415" r:id="rId18"/>
    <p:sldId id="314" r:id="rId19"/>
    <p:sldId id="417" r:id="rId20"/>
    <p:sldId id="374" r:id="rId21"/>
    <p:sldId id="327" r:id="rId22"/>
    <p:sldId id="418" r:id="rId23"/>
    <p:sldId id="372" r:id="rId24"/>
    <p:sldId id="373" r:id="rId25"/>
    <p:sldId id="416" r:id="rId26"/>
    <p:sldId id="329" r:id="rId27"/>
    <p:sldId id="328" r:id="rId28"/>
    <p:sldId id="425" r:id="rId29"/>
    <p:sldId id="421" r:id="rId30"/>
    <p:sldId id="375" r:id="rId31"/>
    <p:sldId id="420" r:id="rId32"/>
    <p:sldId id="403" r:id="rId33"/>
    <p:sldId id="419" r:id="rId34"/>
  </p:sldIdLst>
  <p:sldSz cx="9906000" cy="6858000" type="A4"/>
  <p:notesSz cx="6669088" cy="9926638"/>
  <p:defaultTextStyle>
    <a:defPPr>
      <a:defRPr lang="es-ES_tradnl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Times" pitchFamily="18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Times" pitchFamily="18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Times" pitchFamily="18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Times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79">
          <p15:clr>
            <a:srgbClr val="A4A3A4"/>
          </p15:clr>
        </p15:guide>
        <p15:guide id="2" pos="67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16" userDrawn="1">
          <p15:clr>
            <a:srgbClr val="A4A3A4"/>
          </p15:clr>
        </p15:guide>
        <p15:guide id="2" pos="2076" userDrawn="1">
          <p15:clr>
            <a:srgbClr val="A4A3A4"/>
          </p15:clr>
        </p15:guide>
        <p15:guide id="3" orient="horz" pos="3127" userDrawn="1">
          <p15:clr>
            <a:srgbClr val="A4A3A4"/>
          </p15:clr>
        </p15:guide>
        <p15:guide id="4" pos="210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A77"/>
    <a:srgbClr val="006666"/>
    <a:srgbClr val="FE962E"/>
    <a:srgbClr val="66427A"/>
    <a:srgbClr val="2B7AB5"/>
    <a:srgbClr val="FFFF99"/>
    <a:srgbClr val="B49474"/>
    <a:srgbClr val="008A87"/>
    <a:srgbClr val="FDC26B"/>
    <a:srgbClr val="EDEB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036" autoAdjust="0"/>
    <p:restoredTop sz="96144" autoAdjust="0"/>
  </p:normalViewPr>
  <p:slideViewPr>
    <p:cSldViewPr>
      <p:cViewPr varScale="1">
        <p:scale>
          <a:sx n="131" d="100"/>
          <a:sy n="131" d="100"/>
        </p:scale>
        <p:origin x="420" y="120"/>
      </p:cViewPr>
      <p:guideLst>
        <p:guide orient="horz" pos="1979"/>
        <p:guide pos="672"/>
      </p:guideLst>
    </p:cSldViewPr>
  </p:slideViewPr>
  <p:outlineViewPr>
    <p:cViewPr>
      <p:scale>
        <a:sx n="33" d="100"/>
        <a:sy n="33" d="100"/>
      </p:scale>
      <p:origin x="0" y="1218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1" d="100"/>
          <a:sy n="71" d="100"/>
        </p:scale>
        <p:origin x="-1602" y="-120"/>
      </p:cViewPr>
      <p:guideLst>
        <p:guide orient="horz" pos="3216"/>
        <p:guide pos="2076"/>
        <p:guide orient="horz" pos="3127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7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3B862B-AEBA-4858-958A-CB8F92F27D53}" type="doc">
      <dgm:prSet loTypeId="urn:microsoft.com/office/officeart/2005/8/layout/list1" loCatId="list" qsTypeId="urn:microsoft.com/office/officeart/2005/8/quickstyle/3d2" qsCatId="3D" csTypeId="urn:microsoft.com/office/officeart/2005/8/colors/accent1_2#7" csCatId="accent1" phldr="1"/>
      <dgm:spPr/>
      <dgm:t>
        <a:bodyPr/>
        <a:lstStyle/>
        <a:p>
          <a:endParaRPr lang="es-ES_tradnl"/>
        </a:p>
      </dgm:t>
    </dgm:pt>
    <dgm:pt modelId="{3324714A-78AB-4EC8-99D0-F754E9223517}">
      <dgm:prSet phldrT="[Texto]" custT="1">
        <dgm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dgm:style>
      </dgm:prSet>
      <dgm:spPr>
        <a:solidFill>
          <a:schemeClr val="accent2"/>
        </a:solidFill>
        <a:ln>
          <a:noFill/>
        </a:ln>
        <a:effectLst/>
      </dgm:spPr>
      <dgm:t>
        <a:bodyPr/>
        <a:lstStyle/>
        <a:p>
          <a:r>
            <a:rPr lang="es-ES_tradnl" sz="2500" kern="1200" dirty="0" smtClean="0">
              <a:solidFill>
                <a:schemeClr val="bg1"/>
              </a:solidFill>
              <a:latin typeface="Calibri" pitchFamily="34" charset="0"/>
              <a:cs typeface="Arial" charset="0"/>
              <a:sym typeface="Arial" charset="0"/>
            </a:rPr>
            <a:t>                 Top </a:t>
          </a:r>
          <a:r>
            <a:rPr lang="es-ES_tradnl" sz="2500" kern="1200" dirty="0" err="1" smtClean="0">
              <a:solidFill>
                <a:schemeClr val="bg1"/>
              </a:solidFill>
              <a:latin typeface="Calibri" pitchFamily="34" charset="0"/>
              <a:cs typeface="Arial" charset="0"/>
              <a:sym typeface="Arial" charset="0"/>
            </a:rPr>
            <a:t>universities</a:t>
          </a:r>
          <a:r>
            <a:rPr lang="es-ES_tradnl" sz="2500" kern="1200" dirty="0" smtClean="0">
              <a:solidFill>
                <a:schemeClr val="bg1"/>
              </a:solidFill>
              <a:latin typeface="Calibri" pitchFamily="34" charset="0"/>
              <a:cs typeface="Arial" charset="0"/>
              <a:sym typeface="Arial" charset="0"/>
            </a:rPr>
            <a:t> and </a:t>
          </a:r>
          <a:r>
            <a:rPr lang="es-ES_tradnl" sz="2500" kern="1200" dirty="0" err="1" smtClean="0">
              <a:solidFill>
                <a:schemeClr val="bg1"/>
              </a:solidFill>
              <a:latin typeface="Calibri" pitchFamily="34" charset="0"/>
              <a:cs typeface="Arial" charset="0"/>
              <a:sym typeface="Arial" charset="0"/>
            </a:rPr>
            <a:t>networks</a:t>
          </a:r>
          <a:endParaRPr lang="es-ES_tradnl" sz="2500" kern="1200" dirty="0" smtClean="0">
            <a:solidFill>
              <a:schemeClr val="bg1"/>
            </a:solidFill>
            <a:latin typeface="Calibri" pitchFamily="34" charset="0"/>
            <a:cs typeface="Arial" charset="0"/>
            <a:sym typeface="Arial" charset="0"/>
          </a:endParaRPr>
        </a:p>
      </dgm:t>
    </dgm:pt>
    <dgm:pt modelId="{6B270FD8-8C9F-4718-9AD1-A03C0C32D593}" type="parTrans" cxnId="{8E975521-9F35-4C49-AC90-968FFDC6A0D7}">
      <dgm:prSet/>
      <dgm:spPr/>
      <dgm:t>
        <a:bodyPr/>
        <a:lstStyle/>
        <a:p>
          <a:endParaRPr lang="es-ES_tradnl"/>
        </a:p>
      </dgm:t>
    </dgm:pt>
    <dgm:pt modelId="{3553FE2F-1A3D-421E-BD93-F20D23B7BB65}" type="sibTrans" cxnId="{8E975521-9F35-4C49-AC90-968FFDC6A0D7}">
      <dgm:prSet/>
      <dgm:spPr/>
      <dgm:t>
        <a:bodyPr/>
        <a:lstStyle/>
        <a:p>
          <a:endParaRPr lang="es-ES_tradnl"/>
        </a:p>
      </dgm:t>
    </dgm:pt>
    <dgm:pt modelId="{F0DFE08A-0DF7-4B2C-880F-EB990C9EB8AB}" type="pres">
      <dgm:prSet presAssocID="{D13B862B-AEBA-4858-958A-CB8F92F27D5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1403E2AC-2F5B-47C3-ACF3-21DCE0A0E3ED}" type="pres">
      <dgm:prSet presAssocID="{3324714A-78AB-4EC8-99D0-F754E9223517}" presName="parentLin" presStyleCnt="0"/>
      <dgm:spPr/>
    </dgm:pt>
    <dgm:pt modelId="{7FA7D018-79B8-40C9-8DF0-AF2C7C5300E0}" type="pres">
      <dgm:prSet presAssocID="{3324714A-78AB-4EC8-99D0-F754E9223517}" presName="parentLeftMargin" presStyleLbl="node1" presStyleIdx="0" presStyleCnt="1"/>
      <dgm:spPr/>
      <dgm:t>
        <a:bodyPr/>
        <a:lstStyle/>
        <a:p>
          <a:endParaRPr lang="es-ES"/>
        </a:p>
      </dgm:t>
    </dgm:pt>
    <dgm:pt modelId="{B15FB9E4-FCD8-465D-9405-565434D4A5EF}" type="pres">
      <dgm:prSet presAssocID="{3324714A-78AB-4EC8-99D0-F754E9223517}" presName="parentText" presStyleLbl="node1" presStyleIdx="0" presStyleCnt="1" custScaleX="145476" custScaleY="29586" custLinFactNeighborX="-40540" custLinFactNeighborY="-17313">
        <dgm:presLayoutVars>
          <dgm:chMax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4CC3A280-F464-4865-8D9E-78C70639433C}" type="pres">
      <dgm:prSet presAssocID="{3324714A-78AB-4EC8-99D0-F754E9223517}" presName="negativeSpace" presStyleCnt="0"/>
      <dgm:spPr/>
    </dgm:pt>
    <dgm:pt modelId="{4F2BB410-6BB0-4769-BE27-F323977BE0E4}" type="pres">
      <dgm:prSet presAssocID="{3324714A-78AB-4EC8-99D0-F754E9223517}" presName="childText" presStyleLbl="conFgAcc1" presStyleIdx="0" presStyleCnt="1" custScaleY="190497" custLinFactNeighborX="-29232" custLinFactNeighborY="-7707">
        <dgm:presLayoutVars>
          <dgm:bulletEnabled val="1"/>
        </dgm:presLayoutVars>
      </dgm:prSet>
      <dgm:spPr>
        <a:noFill/>
        <a:ln>
          <a:noFill/>
        </a:ln>
        <a:scene3d>
          <a:camera prst="orthographicFront"/>
          <a:lightRig rig="threePt" dir="t">
            <a:rot lat="0" lon="0" rev="7500000"/>
          </a:lightRig>
        </a:scene3d>
      </dgm:spPr>
      <dgm:t>
        <a:bodyPr/>
        <a:lstStyle/>
        <a:p>
          <a:endParaRPr lang="es-ES"/>
        </a:p>
      </dgm:t>
    </dgm:pt>
  </dgm:ptLst>
  <dgm:cxnLst>
    <dgm:cxn modelId="{E72B98F0-5912-4740-A7A7-1A1182D5D2BA}" type="presOf" srcId="{D13B862B-AEBA-4858-958A-CB8F92F27D53}" destId="{F0DFE08A-0DF7-4B2C-880F-EB990C9EB8AB}" srcOrd="0" destOrd="0" presId="urn:microsoft.com/office/officeart/2005/8/layout/list1"/>
    <dgm:cxn modelId="{52B99F31-5CE2-49AC-B0D0-A5B94AC6AB6A}" type="presOf" srcId="{3324714A-78AB-4EC8-99D0-F754E9223517}" destId="{7FA7D018-79B8-40C9-8DF0-AF2C7C5300E0}" srcOrd="0" destOrd="0" presId="urn:microsoft.com/office/officeart/2005/8/layout/list1"/>
    <dgm:cxn modelId="{8E975521-9F35-4C49-AC90-968FFDC6A0D7}" srcId="{D13B862B-AEBA-4858-958A-CB8F92F27D53}" destId="{3324714A-78AB-4EC8-99D0-F754E9223517}" srcOrd="0" destOrd="0" parTransId="{6B270FD8-8C9F-4718-9AD1-A03C0C32D593}" sibTransId="{3553FE2F-1A3D-421E-BD93-F20D23B7BB65}"/>
    <dgm:cxn modelId="{202124B0-7FE4-4A6F-9002-9AD5331D921F}" type="presOf" srcId="{3324714A-78AB-4EC8-99D0-F754E9223517}" destId="{B15FB9E4-FCD8-465D-9405-565434D4A5EF}" srcOrd="1" destOrd="0" presId="urn:microsoft.com/office/officeart/2005/8/layout/list1"/>
    <dgm:cxn modelId="{A97E87B2-7DBA-4824-A824-D047F36F1CF5}" type="presParOf" srcId="{F0DFE08A-0DF7-4B2C-880F-EB990C9EB8AB}" destId="{1403E2AC-2F5B-47C3-ACF3-21DCE0A0E3ED}" srcOrd="0" destOrd="0" presId="urn:microsoft.com/office/officeart/2005/8/layout/list1"/>
    <dgm:cxn modelId="{75F01FD5-316D-4744-8A57-97B1B0C0090D}" type="presParOf" srcId="{1403E2AC-2F5B-47C3-ACF3-21DCE0A0E3ED}" destId="{7FA7D018-79B8-40C9-8DF0-AF2C7C5300E0}" srcOrd="0" destOrd="0" presId="urn:microsoft.com/office/officeart/2005/8/layout/list1"/>
    <dgm:cxn modelId="{00EB6290-4EDD-4F5F-A68A-BCD6F3169A94}" type="presParOf" srcId="{1403E2AC-2F5B-47C3-ACF3-21DCE0A0E3ED}" destId="{B15FB9E4-FCD8-465D-9405-565434D4A5EF}" srcOrd="1" destOrd="0" presId="urn:microsoft.com/office/officeart/2005/8/layout/list1"/>
    <dgm:cxn modelId="{FDFF73FB-CDA2-4CEE-B903-636B47E8AA00}" type="presParOf" srcId="{F0DFE08A-0DF7-4B2C-880F-EB990C9EB8AB}" destId="{4CC3A280-F464-4865-8D9E-78C70639433C}" srcOrd="1" destOrd="0" presId="urn:microsoft.com/office/officeart/2005/8/layout/list1"/>
    <dgm:cxn modelId="{636C5860-686D-4033-AE35-3A516C77E719}" type="presParOf" srcId="{F0DFE08A-0DF7-4B2C-880F-EB990C9EB8AB}" destId="{4F2BB410-6BB0-4769-BE27-F323977BE0E4}" srcOrd="2" destOrd="0" presId="urn:microsoft.com/office/officeart/2005/8/layout/list1"/>
  </dgm:cxnLst>
  <dgm:bg>
    <a:solidFill>
      <a:schemeClr val="bg1"/>
    </a:solidFill>
  </dgm:bg>
  <dgm:whole>
    <a:ln>
      <a:solidFill>
        <a:schemeClr val="tx1"/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2BB410-6BB0-4769-BE27-F323977BE0E4}">
      <dsp:nvSpPr>
        <dsp:cNvPr id="0" name=""/>
        <dsp:cNvSpPr/>
      </dsp:nvSpPr>
      <dsp:spPr>
        <a:xfrm>
          <a:off x="0" y="0"/>
          <a:ext cx="7331802" cy="2640288"/>
        </a:xfrm>
        <a:prstGeom prst="rect">
          <a:avLst/>
        </a:prstGeom>
        <a:noFill/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15FB9E4-FCD8-465D-9405-565434D4A5EF}">
      <dsp:nvSpPr>
        <dsp:cNvPr id="0" name=""/>
        <dsp:cNvSpPr/>
      </dsp:nvSpPr>
      <dsp:spPr>
        <a:xfrm>
          <a:off x="203925" y="62116"/>
          <a:ext cx="6984988" cy="480358"/>
        </a:xfrm>
        <a:prstGeom prst="roundRect">
          <a:avLst/>
        </a:prstGeom>
        <a:solidFill>
          <a:schemeClr val="accent2"/>
        </a:solidFill>
        <a:ln w="25400" cap="flat" cmpd="sng" algn="ctr">
          <a:noFill/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dsp:style>
      <dsp:txBody>
        <a:bodyPr spcFirstLastPara="0" vert="horz" wrap="square" lIns="193987" tIns="0" rIns="193987" bIns="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500" kern="1200" dirty="0" smtClean="0">
              <a:solidFill>
                <a:schemeClr val="bg1"/>
              </a:solidFill>
              <a:latin typeface="Calibri" pitchFamily="34" charset="0"/>
              <a:cs typeface="Arial" charset="0"/>
              <a:sym typeface="Arial" charset="0"/>
            </a:rPr>
            <a:t>                 Top </a:t>
          </a:r>
          <a:r>
            <a:rPr lang="es-ES_tradnl" sz="2500" kern="1200" dirty="0" err="1" smtClean="0">
              <a:solidFill>
                <a:schemeClr val="bg1"/>
              </a:solidFill>
              <a:latin typeface="Calibri" pitchFamily="34" charset="0"/>
              <a:cs typeface="Arial" charset="0"/>
              <a:sym typeface="Arial" charset="0"/>
            </a:rPr>
            <a:t>universities</a:t>
          </a:r>
          <a:r>
            <a:rPr lang="es-ES_tradnl" sz="2500" kern="1200" dirty="0" smtClean="0">
              <a:solidFill>
                <a:schemeClr val="bg1"/>
              </a:solidFill>
              <a:latin typeface="Calibri" pitchFamily="34" charset="0"/>
              <a:cs typeface="Arial" charset="0"/>
              <a:sym typeface="Arial" charset="0"/>
            </a:rPr>
            <a:t> and </a:t>
          </a:r>
          <a:r>
            <a:rPr lang="es-ES_tradnl" sz="2500" kern="1200" dirty="0" err="1" smtClean="0">
              <a:solidFill>
                <a:schemeClr val="bg1"/>
              </a:solidFill>
              <a:latin typeface="Calibri" pitchFamily="34" charset="0"/>
              <a:cs typeface="Arial" charset="0"/>
              <a:sym typeface="Arial" charset="0"/>
            </a:rPr>
            <a:t>networks</a:t>
          </a:r>
          <a:endParaRPr lang="es-ES_tradnl" sz="2500" kern="1200" dirty="0" smtClean="0">
            <a:solidFill>
              <a:schemeClr val="bg1"/>
            </a:solidFill>
            <a:latin typeface="Calibri" pitchFamily="34" charset="0"/>
            <a:cs typeface="Arial" charset="0"/>
            <a:sym typeface="Arial" charset="0"/>
          </a:endParaRPr>
        </a:p>
      </dsp:txBody>
      <dsp:txXfrm>
        <a:off x="227374" y="85565"/>
        <a:ext cx="6938090" cy="4334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2890137" cy="49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0555" tIns="45276" rIns="90555" bIns="45276" numCol="1" anchor="ctr" anchorCtr="0" compatLnSpc="1">
            <a:prstTxWarp prst="textNoShape">
              <a:avLst/>
            </a:prstTxWarp>
          </a:bodyPr>
          <a:lstStyle>
            <a:lvl1pPr defTabSz="905868">
              <a:defRPr sz="1300" smtClean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8952" y="2"/>
            <a:ext cx="2890137" cy="49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0555" tIns="45276" rIns="90555" bIns="45276" numCol="1" anchor="ctr" anchorCtr="0" compatLnSpc="1">
            <a:prstTxWarp prst="textNoShape">
              <a:avLst/>
            </a:prstTxWarp>
          </a:bodyPr>
          <a:lstStyle>
            <a:lvl1pPr algn="r" defTabSz="905868">
              <a:defRPr sz="1300" smtClean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83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0845"/>
            <a:ext cx="2890137" cy="49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0555" tIns="45276" rIns="90555" bIns="45276" numCol="1" anchor="b" anchorCtr="0" compatLnSpc="1">
            <a:prstTxWarp prst="textNoShape">
              <a:avLst/>
            </a:prstTxWarp>
          </a:bodyPr>
          <a:lstStyle>
            <a:lvl1pPr defTabSz="905868">
              <a:defRPr sz="1300" smtClean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83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8952" y="9430845"/>
            <a:ext cx="2890137" cy="49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0555" tIns="45276" rIns="90555" bIns="45276" numCol="1" anchor="b" anchorCtr="0" compatLnSpc="1">
            <a:prstTxWarp prst="textNoShape">
              <a:avLst/>
            </a:prstTxWarp>
          </a:bodyPr>
          <a:lstStyle>
            <a:lvl1pPr algn="r" defTabSz="905868">
              <a:defRPr sz="1300" smtClean="0"/>
            </a:lvl1pPr>
          </a:lstStyle>
          <a:p>
            <a:pPr>
              <a:defRPr/>
            </a:pPr>
            <a:fld id="{AB7776FF-45AE-450B-A3EE-0B1AD8053018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231058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2890137" cy="49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555" tIns="45276" rIns="90555" bIns="45276" numCol="1" anchor="t" anchorCtr="0" compatLnSpc="1">
            <a:prstTxWarp prst="textNoShape">
              <a:avLst/>
            </a:prstTxWarp>
          </a:bodyPr>
          <a:lstStyle>
            <a:lvl1pPr defTabSz="905868">
              <a:defRPr sz="1300" smtClean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450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7460" y="2"/>
            <a:ext cx="2890137" cy="49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555" tIns="45276" rIns="90555" bIns="45276" numCol="1" anchor="t" anchorCtr="0" compatLnSpc="1">
            <a:prstTxWarp prst="textNoShape">
              <a:avLst/>
            </a:prstTxWarp>
          </a:bodyPr>
          <a:lstStyle>
            <a:lvl1pPr algn="r" defTabSz="905868">
              <a:defRPr sz="1300" smtClean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09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46113" y="744538"/>
            <a:ext cx="537845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50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611" y="4714653"/>
            <a:ext cx="5335867" cy="4466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555" tIns="45276" rIns="90555" bIns="4527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3450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307"/>
            <a:ext cx="2890137" cy="49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555" tIns="45276" rIns="90555" bIns="45276" numCol="1" anchor="b" anchorCtr="0" compatLnSpc="1">
            <a:prstTxWarp prst="textNoShape">
              <a:avLst/>
            </a:prstTxWarp>
          </a:bodyPr>
          <a:lstStyle>
            <a:lvl1pPr defTabSz="905868">
              <a:defRPr sz="1300" smtClean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450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7460" y="9429307"/>
            <a:ext cx="2890137" cy="49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555" tIns="45276" rIns="90555" bIns="45276" numCol="1" anchor="b" anchorCtr="0" compatLnSpc="1">
            <a:prstTxWarp prst="textNoShape">
              <a:avLst/>
            </a:prstTxWarp>
          </a:bodyPr>
          <a:lstStyle>
            <a:lvl1pPr algn="r" defTabSz="905868">
              <a:defRPr sz="1300" smtClean="0"/>
            </a:lvl1pPr>
          </a:lstStyle>
          <a:p>
            <a:pPr>
              <a:defRPr/>
            </a:pPr>
            <a:fld id="{95956820-3927-4935-AC91-3AA1E807DE3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96335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" dirty="0" err="1" smtClean="0"/>
              <a:t>Bienvenus</a:t>
            </a:r>
            <a:r>
              <a:rPr lang="es-ES" dirty="0" smtClean="0"/>
              <a:t>,</a:t>
            </a:r>
            <a:r>
              <a:rPr lang="es-ES" baseline="0" dirty="0" smtClean="0"/>
              <a:t> Bienvenidos, </a:t>
            </a:r>
            <a:r>
              <a:rPr lang="es-ES" baseline="0" dirty="0" err="1" smtClean="0"/>
              <a:t>Welcome</a:t>
            </a:r>
            <a:endParaRPr lang="es-ES" baseline="0" dirty="0" smtClean="0"/>
          </a:p>
          <a:p>
            <a:endParaRPr lang="es-ES" baseline="0" dirty="0" smtClean="0"/>
          </a:p>
          <a:p>
            <a:r>
              <a:rPr lang="es-ES" baseline="0" dirty="0" smtClean="0"/>
              <a:t>Virtual tour</a:t>
            </a:r>
          </a:p>
          <a:p>
            <a:endParaRPr lang="es-ES" baseline="0" dirty="0" smtClean="0"/>
          </a:p>
          <a:p>
            <a:r>
              <a:rPr lang="es-ES" baseline="0" dirty="0" smtClean="0"/>
              <a:t>A real campus, </a:t>
            </a:r>
            <a:r>
              <a:rPr lang="es-ES" baseline="0" dirty="0" err="1" smtClean="0"/>
              <a:t>surrounded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parks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but</a:t>
            </a:r>
            <a:r>
              <a:rPr lang="es-ES" baseline="0" dirty="0" smtClean="0"/>
              <a:t> at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same</a:t>
            </a:r>
            <a:r>
              <a:rPr lang="es-ES" baseline="0" dirty="0" smtClean="0"/>
              <a:t> time </a:t>
            </a:r>
            <a:r>
              <a:rPr lang="es-ES" baseline="0" dirty="0" err="1" smtClean="0"/>
              <a:t>integrated</a:t>
            </a:r>
            <a:r>
              <a:rPr lang="es-ES" baseline="0" dirty="0" smtClean="0"/>
              <a:t> in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city</a:t>
            </a:r>
            <a:r>
              <a:rPr lang="es-ES" baseline="0" dirty="0" smtClean="0"/>
              <a:t>, </a:t>
            </a:r>
          </a:p>
          <a:p>
            <a:endParaRPr lang="es-ES" baseline="0" dirty="0" smtClean="0"/>
          </a:p>
          <a:p>
            <a:r>
              <a:rPr lang="es-ES" baseline="0" dirty="0" err="1" smtClean="0"/>
              <a:t>Very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convenient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size</a:t>
            </a:r>
            <a:r>
              <a:rPr lang="es-ES" baseline="0" dirty="0" smtClean="0"/>
              <a:t>, 200,000 </a:t>
            </a:r>
            <a:r>
              <a:rPr lang="es-ES" baseline="0" dirty="0" err="1" smtClean="0"/>
              <a:t>inhabitants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very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manageable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easy</a:t>
            </a:r>
            <a:r>
              <a:rPr lang="es-ES" baseline="0" dirty="0" smtClean="0"/>
              <a:t> to </a:t>
            </a:r>
            <a:r>
              <a:rPr lang="es-ES" baseline="0" dirty="0" err="1" smtClean="0"/>
              <a:t>walk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around</a:t>
            </a:r>
            <a:r>
              <a:rPr lang="es-ES" baseline="0" dirty="0" smtClean="0"/>
              <a:t> and </a:t>
            </a:r>
            <a:r>
              <a:rPr lang="es-ES" baseline="0" dirty="0" err="1" smtClean="0"/>
              <a:t>very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safe</a:t>
            </a:r>
            <a:r>
              <a:rPr lang="es-ES" baseline="0" dirty="0" smtClean="0"/>
              <a:t>.  </a:t>
            </a:r>
          </a:p>
          <a:p>
            <a:endParaRPr lang="es-ES" baseline="0" dirty="0" smtClean="0"/>
          </a:p>
          <a:p>
            <a:endParaRPr lang="es-ES" dirty="0" smtClean="0"/>
          </a:p>
        </p:txBody>
      </p:sp>
    </p:spTree>
    <p:extLst>
      <p:ext uri="{BB962C8B-B14F-4D97-AF65-F5344CB8AC3E}">
        <p14:creationId xmlns:p14="http://schemas.microsoft.com/office/powerpoint/2010/main" val="31883059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" dirty="0" smtClean="0"/>
          </a:p>
        </p:txBody>
      </p:sp>
    </p:spTree>
    <p:extLst>
      <p:ext uri="{BB962C8B-B14F-4D97-AF65-F5344CB8AC3E}">
        <p14:creationId xmlns:p14="http://schemas.microsoft.com/office/powerpoint/2010/main" val="25447543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46113" y="744538"/>
            <a:ext cx="5378450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" dirty="0" smtClean="0"/>
          </a:p>
        </p:txBody>
      </p:sp>
    </p:spTree>
    <p:extLst>
      <p:ext uri="{BB962C8B-B14F-4D97-AF65-F5344CB8AC3E}">
        <p14:creationId xmlns:p14="http://schemas.microsoft.com/office/powerpoint/2010/main" val="9668170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Very strong</a:t>
            </a:r>
            <a:r>
              <a:rPr lang="en-US" baseline="0" dirty="0" smtClean="0"/>
              <a:t> in Engineering </a:t>
            </a:r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956820-3927-4935-AC91-3AA1E807DE30}" type="slidenum">
              <a:rPr lang="es-ES" smtClean="0"/>
              <a:pPr>
                <a:defRPr/>
              </a:pPr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51553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the post-graduate level the different fields of study get a more balanced share</a:t>
            </a:r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956820-3927-4935-AC91-3AA1E807DE30}" type="slidenum">
              <a:rPr lang="es-ES" smtClean="0"/>
              <a:pPr>
                <a:defRPr/>
              </a:pPr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31327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" dirty="0" smtClean="0"/>
          </a:p>
        </p:txBody>
      </p:sp>
    </p:spTree>
    <p:extLst>
      <p:ext uri="{BB962C8B-B14F-4D97-AF65-F5344CB8AC3E}">
        <p14:creationId xmlns:p14="http://schemas.microsoft.com/office/powerpoint/2010/main" val="37704023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6113" y="744538"/>
            <a:ext cx="5376862" cy="3724275"/>
          </a:xfrm>
          <a:ln/>
        </p:spPr>
      </p:sp>
      <p:sp>
        <p:nvSpPr>
          <p:cNvPr id="71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s-ES" dirty="0" smtClean="0"/>
          </a:p>
        </p:txBody>
      </p:sp>
    </p:spTree>
    <p:extLst>
      <p:ext uri="{BB962C8B-B14F-4D97-AF65-F5344CB8AC3E}">
        <p14:creationId xmlns:p14="http://schemas.microsoft.com/office/powerpoint/2010/main" val="33476966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956820-3927-4935-AC91-3AA1E807DE30}" type="slidenum">
              <a:rPr lang="es-ES" smtClean="0"/>
              <a:pPr>
                <a:defRPr/>
              </a:pPr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01681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37420179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xfrm>
            <a:off x="646113" y="744538"/>
            <a:ext cx="5378450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2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" smtClean="0"/>
          </a:p>
        </p:txBody>
      </p:sp>
      <p:sp>
        <p:nvSpPr>
          <p:cNvPr id="30723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30887" indent="-281111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24443" indent="-224889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574221" indent="-224889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23997" indent="-224889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473774" indent="-22488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23551" indent="-22488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373328" indent="-22488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23105" indent="-22488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3B9D93E-D9CE-4FCE-B107-EACEDF05443F}" type="slidenum">
              <a:rPr lang="es-ES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s-E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2806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9861">
              <a:defRPr/>
            </a:pPr>
            <a:r>
              <a:rPr lang="en-US" dirty="0" smtClean="0"/>
              <a:t>:</a:t>
            </a:r>
          </a:p>
          <a:p>
            <a:pPr defTabSz="899861">
              <a:defRPr/>
            </a:pPr>
            <a:r>
              <a:rPr lang="en-US" dirty="0" smtClean="0"/>
              <a:t>Our University’s project was one of the first</a:t>
            </a:r>
            <a:r>
              <a:rPr lang="en-US" baseline="0" dirty="0" smtClean="0"/>
              <a:t> 9 Spanish Universities in 2009, and has been consistently reviewed positively: </a:t>
            </a:r>
          </a:p>
          <a:p>
            <a:pPr defTabSz="899861">
              <a:defRPr/>
            </a:pPr>
            <a:r>
              <a:rPr lang="en-US" dirty="0" smtClean="0"/>
              <a:t>Trying to promote “Ecosystem of Knowledge”:</a:t>
            </a:r>
            <a:r>
              <a:rPr lang="en-US" baseline="0" dirty="0" smtClean="0"/>
              <a:t> Leading the region in a model of growth based on the strategic aggregation of public and private agents, the creation and transfer of knowledge, social cohesion, and economic development. </a:t>
            </a:r>
            <a:endParaRPr lang="en-US" dirty="0" smtClean="0"/>
          </a:p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956820-3927-4935-AC91-3AA1E807DE30}" type="slidenum">
              <a:rPr lang="es-ES" smtClean="0"/>
              <a:pPr>
                <a:defRPr/>
              </a:pPr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3791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956820-3927-4935-AC91-3AA1E807DE30}" type="slidenum">
              <a:rPr lang="es-ES" smtClean="0"/>
              <a:pPr>
                <a:defRPr/>
              </a:pPr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76175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956820-3927-4935-AC91-3AA1E807DE30}" type="slidenum">
              <a:rPr lang="es-ES" smtClean="0"/>
              <a:pPr>
                <a:defRPr/>
              </a:pPr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56301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956820-3927-4935-AC91-3AA1E807DE30}" type="slidenum">
              <a:rPr lang="es-ES" smtClean="0"/>
              <a:pPr>
                <a:defRPr/>
              </a:pPr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25266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s-ES" dirty="0" err="1" smtClean="0"/>
              <a:t>Developing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countries</a:t>
            </a:r>
            <a:endParaRPr lang="es-ES" dirty="0" smtClean="0"/>
          </a:p>
        </p:txBody>
      </p:sp>
    </p:spTree>
    <p:extLst>
      <p:ext uri="{BB962C8B-B14F-4D97-AF65-F5344CB8AC3E}">
        <p14:creationId xmlns:p14="http://schemas.microsoft.com/office/powerpoint/2010/main" val="31307503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" dirty="0" smtClean="0"/>
          </a:p>
        </p:txBody>
      </p:sp>
    </p:spTree>
    <p:extLst>
      <p:ext uri="{BB962C8B-B14F-4D97-AF65-F5344CB8AC3E}">
        <p14:creationId xmlns:p14="http://schemas.microsoft.com/office/powerpoint/2010/main" val="27802452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350286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5417859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956820-3927-4935-AC91-3AA1E807DE30}" type="slidenum">
              <a:rPr lang="es-ES" smtClean="0"/>
              <a:pPr>
                <a:defRPr/>
              </a:pPr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76800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18155899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22596763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956820-3927-4935-AC91-3AA1E807DE30}" type="slidenum">
              <a:rPr lang="es-ES" smtClean="0"/>
              <a:pPr>
                <a:defRPr/>
              </a:pPr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52327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956820-3927-4935-AC91-3AA1E807DE30}" type="slidenum">
              <a:rPr lang="es-ES" smtClean="0"/>
              <a:pPr>
                <a:defRPr/>
              </a:pPr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12085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956820-3927-4935-AC91-3AA1E807DE30}" type="slidenum">
              <a:rPr lang="es-ES" smtClean="0"/>
              <a:pPr>
                <a:defRPr/>
              </a:pPr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58977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Capital of Cantabria, autonomous</a:t>
            </a:r>
            <a:r>
              <a:rPr lang="en-US" baseline="0" dirty="0" smtClean="0"/>
              <a:t> region</a:t>
            </a:r>
          </a:p>
          <a:p>
            <a:r>
              <a:rPr lang="en-US" baseline="0" dirty="0" smtClean="0"/>
              <a:t>We enjoy great geographical diversity, beautiful beaches as well as the impressive </a:t>
            </a:r>
            <a:r>
              <a:rPr lang="en-US" baseline="0" dirty="0" err="1" smtClean="0"/>
              <a:t>Picos</a:t>
            </a:r>
            <a:r>
              <a:rPr lang="en-US" baseline="0" dirty="0" smtClean="0"/>
              <a:t> de Europa, in a couple of hours’ drive</a:t>
            </a:r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956820-3927-4935-AC91-3AA1E807DE30}" type="slidenum">
              <a:rPr lang="es-ES" smtClean="0"/>
              <a:pPr>
                <a:defRPr/>
              </a:pPr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43919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s-ES" dirty="0" smtClean="0"/>
              <a:t>43 </a:t>
            </a:r>
            <a:r>
              <a:rPr lang="es-ES" dirty="0" err="1" smtClean="0"/>
              <a:t>years</a:t>
            </a:r>
            <a:r>
              <a:rPr lang="es-ES" dirty="0" smtClean="0"/>
              <a:t> </a:t>
            </a:r>
            <a:r>
              <a:rPr lang="es-ES" dirty="0" err="1" smtClean="0"/>
              <a:t>old</a:t>
            </a:r>
            <a:r>
              <a:rPr lang="es-ES" dirty="0" smtClean="0"/>
              <a:t>, </a:t>
            </a:r>
            <a:r>
              <a:rPr lang="es-ES" dirty="0" err="1" smtClean="0"/>
              <a:t>reaching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middle-age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still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feel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young</a:t>
            </a:r>
            <a:r>
              <a:rPr lang="es-ES" baseline="0" dirty="0" smtClean="0"/>
              <a:t> and </a:t>
            </a:r>
            <a:r>
              <a:rPr lang="es-ES" baseline="0" dirty="0" err="1" smtClean="0"/>
              <a:t>dynamic</a:t>
            </a:r>
            <a:r>
              <a:rPr lang="es-ES" baseline="0" dirty="0" smtClean="0"/>
              <a:t> and </a:t>
            </a:r>
            <a:r>
              <a:rPr lang="es-ES" baseline="0" dirty="0" err="1" smtClean="0"/>
              <a:t>ready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for</a:t>
            </a:r>
            <a:r>
              <a:rPr lang="es-ES" baseline="0" dirty="0" smtClean="0"/>
              <a:t> new </a:t>
            </a:r>
            <a:r>
              <a:rPr lang="es-ES" baseline="0" dirty="0" err="1" smtClean="0"/>
              <a:t>challenges</a:t>
            </a:r>
            <a:endParaRPr lang="es-ES" dirty="0" smtClean="0"/>
          </a:p>
        </p:txBody>
      </p:sp>
    </p:spTree>
    <p:extLst>
      <p:ext uri="{BB962C8B-B14F-4D97-AF65-F5344CB8AC3E}">
        <p14:creationId xmlns:p14="http://schemas.microsoft.com/office/powerpoint/2010/main" val="20981023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Medium-sized, but with a few strong points</a:t>
            </a:r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956820-3927-4935-AC91-3AA1E807DE30}" type="slidenum">
              <a:rPr lang="es-ES" smtClean="0"/>
              <a:pPr>
                <a:defRPr/>
              </a:pPr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11534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s-ES" dirty="0" err="1" smtClean="0"/>
              <a:t>Lots</a:t>
            </a:r>
            <a:r>
              <a:rPr lang="es-ES" dirty="0" smtClean="0"/>
              <a:t> of</a:t>
            </a:r>
            <a:r>
              <a:rPr lang="es-ES" baseline="0" dirty="0" smtClean="0"/>
              <a:t> R &amp; D </a:t>
            </a:r>
            <a:r>
              <a:rPr lang="es-ES" baseline="0" dirty="0" err="1" smtClean="0"/>
              <a:t>Groups</a:t>
            </a:r>
            <a:endParaRPr lang="es-ES" baseline="0" dirty="0" smtClean="0"/>
          </a:p>
          <a:p>
            <a:r>
              <a:rPr lang="es-ES" baseline="0" dirty="0" err="1" smtClean="0"/>
              <a:t>Comparatively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have</a:t>
            </a:r>
            <a:r>
              <a:rPr lang="es-ES" baseline="0" dirty="0" smtClean="0"/>
              <a:t> a </a:t>
            </a:r>
            <a:r>
              <a:rPr lang="es-ES" baseline="0" dirty="0" err="1" smtClean="0"/>
              <a:t>large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number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students</a:t>
            </a:r>
            <a:r>
              <a:rPr lang="es-ES" baseline="0" dirty="0" smtClean="0"/>
              <a:t> in Post-</a:t>
            </a:r>
            <a:r>
              <a:rPr lang="es-ES" baseline="0" dirty="0" err="1" smtClean="0"/>
              <a:t>Graduate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programs</a:t>
            </a:r>
            <a:endParaRPr lang="es-ES" dirty="0" smtClean="0"/>
          </a:p>
        </p:txBody>
      </p:sp>
    </p:spTree>
    <p:extLst>
      <p:ext uri="{BB962C8B-B14F-4D97-AF65-F5344CB8AC3E}">
        <p14:creationId xmlns:p14="http://schemas.microsoft.com/office/powerpoint/2010/main" val="42146531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956820-3927-4935-AC91-3AA1E807DE30}" type="slidenum">
              <a:rPr lang="es-ES" smtClean="0"/>
              <a:pPr>
                <a:defRPr/>
              </a:pPr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6482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49344" y="332656"/>
            <a:ext cx="1401763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81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44488" y="2420938"/>
            <a:ext cx="9289032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s-ES" dirty="0"/>
              <a:t>Haga clic para cambiar el estilo de título	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0" y="6381750"/>
            <a:ext cx="2311400" cy="476250"/>
          </a:xfrm>
        </p:spPr>
        <p:txBody>
          <a:bodyPr/>
          <a:lstStyle>
            <a:lvl1pPr algn="l"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fld id="{77339F89-E684-4DA5-A93C-D2C2EA7563E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CE5A5E-BC4B-46C1-837A-1E42FD1F79B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181850" y="138113"/>
            <a:ext cx="2228850" cy="6170612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95300" y="138113"/>
            <a:ext cx="6534150" cy="6170612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83E93-EABC-4F47-9929-92DD954506A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495300" y="138113"/>
            <a:ext cx="8915400" cy="617061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0206CF-FEEE-4E7B-932C-0F6A1F2B434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7_Objetos con título e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 Imagen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04"/>
          <a:stretch/>
        </p:blipFill>
        <p:spPr>
          <a:xfrm>
            <a:off x="920551" y="5999943"/>
            <a:ext cx="2009801" cy="858057"/>
          </a:xfrm>
          <a:prstGeom prst="rect">
            <a:avLst/>
          </a:prstGeom>
        </p:spPr>
      </p:pic>
      <p:sp>
        <p:nvSpPr>
          <p:cNvPr id="7" name="6 Marcador de posición de imagen"/>
          <p:cNvSpPr>
            <a:spLocks noGrp="1"/>
          </p:cNvSpPr>
          <p:nvPr>
            <p:ph type="pic" sz="quarter" idx="11"/>
          </p:nvPr>
        </p:nvSpPr>
        <p:spPr>
          <a:xfrm>
            <a:off x="5109098" y="1340768"/>
            <a:ext cx="4134379" cy="5040560"/>
          </a:xfrm>
        </p:spPr>
        <p:txBody>
          <a:bodyPr/>
          <a:lstStyle/>
          <a:p>
            <a:pPr lvl="0"/>
            <a:r>
              <a:rPr lang="es-ES" noProof="0" dirty="0" smtClean="0"/>
              <a:t>Haga clic en el icono para agregar una imagen</a:t>
            </a:r>
            <a:endParaRPr lang="es-ES" noProof="0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16200000">
            <a:off x="-2560604" y="3509137"/>
            <a:ext cx="5900192" cy="390043"/>
          </a:xfrm>
        </p:spPr>
        <p:txBody>
          <a:bodyPr/>
          <a:lstStyle>
            <a:lvl1pPr algn="l">
              <a:defRPr lang="es-ES" sz="2000" b="1" kern="1200" dirty="0" smtClean="0">
                <a:solidFill>
                  <a:schemeClr val="tx1"/>
                </a:solidFill>
                <a:latin typeface="Arial Bold" charset="0"/>
                <a:ea typeface="Arial Bold" charset="0"/>
                <a:cs typeface="Arial Bold" charset="0"/>
                <a:sym typeface="Arial" charset="0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820959" y="1772964"/>
            <a:ext cx="4127500" cy="4608363"/>
          </a:xfrm>
          <a:noFill/>
          <a:ln>
            <a:noFill/>
          </a:ln>
        </p:spPr>
        <p:txBody>
          <a:bodyPr lIns="0" tIns="0" rIns="40639" bIns="0"/>
          <a:lstStyle>
            <a:lvl1pPr>
              <a:defRPr lang="es-ES" sz="1600" kern="1200" smtClean="0">
                <a:latin typeface="Arial" charset="0"/>
                <a:ea typeface="ヒラギノ角ゴ ProN W3" charset="0"/>
                <a:cs typeface="Arial" charset="0"/>
              </a:defRPr>
            </a:lvl1pPr>
            <a:lvl2pPr>
              <a:defRPr lang="es-ES" sz="1600" kern="1200" smtClean="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</a:defRPr>
            </a:lvl2pPr>
            <a:lvl3pPr>
              <a:defRPr lang="es-ES" sz="1600" kern="1200" smtClean="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</a:defRPr>
            </a:lvl3pPr>
            <a:lvl4pPr>
              <a:defRPr lang="es-ES" sz="1600" kern="1200" smtClean="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</a:defRPr>
            </a:lvl4pPr>
            <a:lvl5pPr>
              <a:defRPr lang="es-ES" sz="16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6" name="5 Marcador de texto"/>
          <p:cNvSpPr>
            <a:spLocks noGrp="1"/>
          </p:cNvSpPr>
          <p:nvPr>
            <p:ph type="body" sz="quarter" idx="10"/>
          </p:nvPr>
        </p:nvSpPr>
        <p:spPr>
          <a:xfrm>
            <a:off x="819240" y="1340917"/>
            <a:ext cx="4134379" cy="360040"/>
          </a:xfrm>
        </p:spPr>
        <p:txBody>
          <a:bodyPr/>
          <a:lstStyle>
            <a:lvl1pPr marL="39688" indent="0">
              <a:buNone/>
              <a:defRPr lang="es-ES" sz="2000" kern="1200" dirty="0" smtClean="0">
                <a:solidFill>
                  <a:srgbClr val="006871"/>
                </a:solidFill>
                <a:latin typeface="Arial Bold" charset="0"/>
                <a:ea typeface="Arial Bold" charset="0"/>
                <a:cs typeface="Arial Bold" charset="0"/>
                <a:sym typeface="Arial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12"/>
          </p:nvPr>
        </p:nvSpPr>
        <p:spPr>
          <a:xfrm rot="16200000">
            <a:off x="-1606105" y="4245467"/>
            <a:ext cx="4536504" cy="311282"/>
          </a:xfrm>
        </p:spPr>
        <p:txBody>
          <a:bodyPr/>
          <a:lstStyle>
            <a:lvl1pPr marL="39688" indent="0">
              <a:buNone/>
              <a:defRPr lang="es-ES" sz="1200" kern="1200" dirty="0">
                <a:solidFill>
                  <a:srgbClr val="808080"/>
                </a:solidFill>
                <a:latin typeface="Arial" charset="0"/>
                <a:ea typeface="ヒラギノ角ゴ ProN W3" charset="0"/>
                <a:cs typeface="Arial" charset="0"/>
                <a:sym typeface="Arial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01901989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2_Objetos con título e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 Imagen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04"/>
          <a:stretch/>
        </p:blipFill>
        <p:spPr>
          <a:xfrm>
            <a:off x="920551" y="5999943"/>
            <a:ext cx="2009801" cy="858057"/>
          </a:xfrm>
          <a:prstGeom prst="rect">
            <a:avLst/>
          </a:prstGeom>
        </p:spPr>
      </p:pic>
      <p:sp>
        <p:nvSpPr>
          <p:cNvPr id="7" name="6 Marcador de posición de imagen"/>
          <p:cNvSpPr>
            <a:spLocks noGrp="1"/>
          </p:cNvSpPr>
          <p:nvPr>
            <p:ph type="pic" sz="quarter" idx="11"/>
          </p:nvPr>
        </p:nvSpPr>
        <p:spPr>
          <a:xfrm>
            <a:off x="5109098" y="1340768"/>
            <a:ext cx="4134379" cy="5040560"/>
          </a:xfrm>
        </p:spPr>
        <p:txBody>
          <a:bodyPr/>
          <a:lstStyle/>
          <a:p>
            <a:pPr lvl="0"/>
            <a:r>
              <a:rPr lang="es-ES" noProof="0" dirty="0" smtClean="0"/>
              <a:t>Haga clic en el icono para agregar una imagen</a:t>
            </a:r>
            <a:endParaRPr lang="es-ES" noProof="0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16200000">
            <a:off x="-2560604" y="3509137"/>
            <a:ext cx="5900192" cy="390043"/>
          </a:xfrm>
        </p:spPr>
        <p:txBody>
          <a:bodyPr/>
          <a:lstStyle>
            <a:lvl1pPr algn="l">
              <a:defRPr lang="es-ES" sz="2000" b="1" kern="1200" dirty="0" smtClean="0">
                <a:solidFill>
                  <a:schemeClr val="tx1"/>
                </a:solidFill>
                <a:latin typeface="Arial Bold" charset="0"/>
                <a:ea typeface="Arial Bold" charset="0"/>
                <a:cs typeface="Arial Bold" charset="0"/>
                <a:sym typeface="Arial" charset="0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820959" y="1772964"/>
            <a:ext cx="4127500" cy="4608363"/>
          </a:xfrm>
          <a:noFill/>
          <a:ln>
            <a:noFill/>
          </a:ln>
        </p:spPr>
        <p:txBody>
          <a:bodyPr lIns="0" tIns="0" rIns="40639" bIns="0"/>
          <a:lstStyle>
            <a:lvl1pPr>
              <a:defRPr lang="es-ES" sz="1600" kern="1200" smtClean="0">
                <a:latin typeface="Arial" charset="0"/>
                <a:ea typeface="ヒラギノ角ゴ ProN W3" charset="0"/>
                <a:cs typeface="Arial" charset="0"/>
              </a:defRPr>
            </a:lvl1pPr>
            <a:lvl2pPr>
              <a:defRPr lang="es-ES" sz="1600" kern="1200" smtClean="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</a:defRPr>
            </a:lvl2pPr>
            <a:lvl3pPr>
              <a:defRPr lang="es-ES" sz="1600" kern="1200" smtClean="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</a:defRPr>
            </a:lvl3pPr>
            <a:lvl4pPr>
              <a:defRPr lang="es-ES" sz="1600" kern="1200" smtClean="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</a:defRPr>
            </a:lvl4pPr>
            <a:lvl5pPr>
              <a:defRPr lang="es-ES" sz="16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6" name="5 Marcador de texto"/>
          <p:cNvSpPr>
            <a:spLocks noGrp="1"/>
          </p:cNvSpPr>
          <p:nvPr>
            <p:ph type="body" sz="quarter" idx="10"/>
          </p:nvPr>
        </p:nvSpPr>
        <p:spPr>
          <a:xfrm>
            <a:off x="819240" y="1340917"/>
            <a:ext cx="4134379" cy="360040"/>
          </a:xfrm>
        </p:spPr>
        <p:txBody>
          <a:bodyPr/>
          <a:lstStyle>
            <a:lvl1pPr marL="39688" indent="0">
              <a:buNone/>
              <a:defRPr lang="es-ES" sz="2000" kern="1200" dirty="0" smtClean="0">
                <a:solidFill>
                  <a:srgbClr val="006871"/>
                </a:solidFill>
                <a:latin typeface="Arial Bold" charset="0"/>
                <a:ea typeface="Arial Bold" charset="0"/>
                <a:cs typeface="Arial Bold" charset="0"/>
                <a:sym typeface="Arial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12"/>
          </p:nvPr>
        </p:nvSpPr>
        <p:spPr>
          <a:xfrm rot="16200000">
            <a:off x="-1606105" y="4245467"/>
            <a:ext cx="4536504" cy="311282"/>
          </a:xfrm>
        </p:spPr>
        <p:txBody>
          <a:bodyPr/>
          <a:lstStyle>
            <a:lvl1pPr marL="39688" indent="0">
              <a:buNone/>
              <a:defRPr lang="es-ES" sz="1200" kern="1200" dirty="0">
                <a:solidFill>
                  <a:srgbClr val="808080"/>
                </a:solidFill>
                <a:latin typeface="Arial" charset="0"/>
                <a:ea typeface="ヒラギノ角ゴ ProN W3" charset="0"/>
                <a:cs typeface="Arial" charset="0"/>
                <a:sym typeface="Arial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291380316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0_Objetos con título e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11 Imagen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04"/>
          <a:stretch/>
        </p:blipFill>
        <p:spPr>
          <a:xfrm>
            <a:off x="920551" y="5999943"/>
            <a:ext cx="2009801" cy="858057"/>
          </a:xfrm>
          <a:prstGeom prst="rect">
            <a:avLst/>
          </a:prstGeom>
        </p:spPr>
      </p:pic>
      <p:sp>
        <p:nvSpPr>
          <p:cNvPr id="7" name="6 Marcador de posición de imagen"/>
          <p:cNvSpPr>
            <a:spLocks noGrp="1"/>
          </p:cNvSpPr>
          <p:nvPr>
            <p:ph type="pic" sz="quarter" idx="11"/>
          </p:nvPr>
        </p:nvSpPr>
        <p:spPr>
          <a:xfrm>
            <a:off x="5109098" y="1340768"/>
            <a:ext cx="4134379" cy="5040560"/>
          </a:xfrm>
        </p:spPr>
        <p:txBody>
          <a:bodyPr/>
          <a:lstStyle/>
          <a:p>
            <a:pPr lvl="0"/>
            <a:r>
              <a:rPr lang="es-ES" noProof="0" dirty="0" smtClean="0"/>
              <a:t>Haga clic en el icono para agregar una imagen</a:t>
            </a:r>
            <a:endParaRPr lang="es-ES" noProof="0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16200000">
            <a:off x="-2560604" y="3509137"/>
            <a:ext cx="5900192" cy="390043"/>
          </a:xfrm>
        </p:spPr>
        <p:txBody>
          <a:bodyPr/>
          <a:lstStyle>
            <a:lvl1pPr algn="l">
              <a:defRPr lang="es-ES" sz="2000" b="1" kern="1200" dirty="0" smtClean="0">
                <a:solidFill>
                  <a:schemeClr val="tx1"/>
                </a:solidFill>
                <a:latin typeface="Arial Bold" charset="0"/>
                <a:ea typeface="Arial Bold" charset="0"/>
                <a:cs typeface="Arial Bold" charset="0"/>
                <a:sym typeface="Arial" charset="0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820959" y="1772964"/>
            <a:ext cx="4127500" cy="4608363"/>
          </a:xfrm>
          <a:noFill/>
          <a:ln>
            <a:noFill/>
          </a:ln>
        </p:spPr>
        <p:txBody>
          <a:bodyPr lIns="0" tIns="0" rIns="40639" bIns="0"/>
          <a:lstStyle>
            <a:lvl1pPr>
              <a:defRPr lang="es-ES" sz="1600" kern="1200" smtClean="0">
                <a:latin typeface="Arial" charset="0"/>
                <a:ea typeface="ヒラギノ角ゴ ProN W3" charset="0"/>
                <a:cs typeface="Arial" charset="0"/>
              </a:defRPr>
            </a:lvl1pPr>
            <a:lvl2pPr>
              <a:defRPr lang="es-ES" sz="1600" kern="1200" smtClean="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</a:defRPr>
            </a:lvl2pPr>
            <a:lvl3pPr>
              <a:defRPr lang="es-ES" sz="1600" kern="1200" smtClean="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</a:defRPr>
            </a:lvl3pPr>
            <a:lvl4pPr>
              <a:defRPr lang="es-ES" sz="1600" kern="1200" smtClean="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</a:defRPr>
            </a:lvl4pPr>
            <a:lvl5pPr>
              <a:defRPr lang="es-ES" sz="16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6" name="5 Marcador de texto"/>
          <p:cNvSpPr>
            <a:spLocks noGrp="1"/>
          </p:cNvSpPr>
          <p:nvPr>
            <p:ph type="body" sz="quarter" idx="10"/>
          </p:nvPr>
        </p:nvSpPr>
        <p:spPr>
          <a:xfrm>
            <a:off x="819240" y="1340917"/>
            <a:ext cx="4134379" cy="360040"/>
          </a:xfrm>
        </p:spPr>
        <p:txBody>
          <a:bodyPr/>
          <a:lstStyle>
            <a:lvl1pPr marL="39688" indent="0">
              <a:buNone/>
              <a:defRPr lang="es-ES" sz="2000" kern="1200" dirty="0" smtClean="0">
                <a:solidFill>
                  <a:srgbClr val="006871"/>
                </a:solidFill>
                <a:latin typeface="Arial Bold" charset="0"/>
                <a:ea typeface="Arial Bold" charset="0"/>
                <a:cs typeface="Arial Bold" charset="0"/>
                <a:sym typeface="Arial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12"/>
          </p:nvPr>
        </p:nvSpPr>
        <p:spPr>
          <a:xfrm rot="16200000">
            <a:off x="-1606105" y="4245467"/>
            <a:ext cx="4536504" cy="311282"/>
          </a:xfrm>
        </p:spPr>
        <p:txBody>
          <a:bodyPr/>
          <a:lstStyle>
            <a:lvl1pPr marL="39688" indent="0">
              <a:buNone/>
              <a:defRPr lang="es-ES" sz="1200" kern="1200" dirty="0">
                <a:solidFill>
                  <a:srgbClr val="808080"/>
                </a:solidFill>
                <a:latin typeface="Arial" charset="0"/>
                <a:ea typeface="ヒラギノ角ゴ ProN W3" charset="0"/>
                <a:cs typeface="Arial" charset="0"/>
                <a:sym typeface="Arial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508198139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4488" y="476672"/>
            <a:ext cx="9289032" cy="864310"/>
          </a:xfrm>
        </p:spPr>
        <p:txBody>
          <a:bodyPr anchor="b">
            <a:normAutofit/>
          </a:bodyPr>
          <a:lstStyle>
            <a:lvl1pPr algn="ctr">
              <a:defRPr sz="2800" baseline="0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A8224893-DBDA-4BFA-9CE1-4BFE7CD0F8CF}" type="datetime1">
              <a:rPr lang="en-US" smtClean="0"/>
              <a:t>6/19/2019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01741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23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7B2D3E9E-A95C-48F2-B4BF-A71542E0BE9A}" type="datetime1">
              <a:rPr lang="en-US" smtClean="0"/>
              <a:t>6/19/2019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01741" y="6356351"/>
            <a:ext cx="222885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1A3CA39-7B95-40D2-BA6A-747F000FBA50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189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8" y="1712423"/>
            <a:ext cx="8543925" cy="2851208"/>
          </a:xfrm>
        </p:spPr>
        <p:txBody>
          <a:bodyPr anchor="b">
            <a:normAutofit/>
          </a:bodyPr>
          <a:lstStyle>
            <a:lvl1pPr>
              <a:defRPr sz="4875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8" y="4552634"/>
            <a:ext cx="8543925" cy="1500187"/>
          </a:xfrm>
        </p:spPr>
        <p:txBody>
          <a:bodyPr anchor="t">
            <a:normAutofit/>
          </a:bodyPr>
          <a:lstStyle>
            <a:lvl1pPr marL="0" indent="0">
              <a:buNone/>
              <a:defRPr sz="19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71475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A50F84E2-2D7A-43CF-AC90-352A289A783A}" type="datetime1">
              <a:rPr lang="en-US" smtClean="0"/>
              <a:t>6/19/2019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01741" y="6356351"/>
            <a:ext cx="222885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3F1FBB8-DC7E-4310-9849-4175A2FAD90C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1827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666" y="1828801"/>
            <a:ext cx="4210050" cy="4351337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8801"/>
            <a:ext cx="4210050" cy="4351337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12952B5-7A2F-4CC8-B7CE-9234E21C2837}" type="datetime1">
              <a:rPr lang="en-US" smtClean="0"/>
              <a:t>6/19/2019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01741" y="6356351"/>
            <a:ext cx="222885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54E6D27-BB9B-40B7-B3F0-61A467459251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898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A3CA39-7B95-40D2-BA6A-747F000FBA5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665" y="1681851"/>
            <a:ext cx="4189413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6665" y="2507551"/>
            <a:ext cx="4189413" cy="3680525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851"/>
            <a:ext cx="421005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7551"/>
            <a:ext cx="4210051" cy="3680525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CE1DA07A-9201-4B4B-BAF2-015AFA30F520}" type="datetime1">
              <a:rPr lang="en-US" smtClean="0"/>
              <a:t>6/19/2019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001741" y="6356351"/>
            <a:ext cx="222885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E0BC293-02BC-4ED1-BB58-3C445511D61B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70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73D7E00A-486F-4252-8B1D-E32645521F49}" type="datetime1">
              <a:rPr lang="en-US" smtClean="0"/>
              <a:t>6/19/2019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01741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28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8DDF5F92-E675-4B36-9A60-69A962A68675}" type="datetime1">
              <a:rPr lang="en-US" smtClean="0"/>
              <a:t>6/19/2019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01741" y="6356351"/>
            <a:ext cx="222885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B910DF0-2600-4E61-99D5-04FC2323D265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0863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14" y="457201"/>
            <a:ext cx="3194685" cy="1600197"/>
          </a:xfrm>
        </p:spPr>
        <p:txBody>
          <a:bodyPr anchor="b">
            <a:normAutofit/>
          </a:bodyPr>
          <a:lstStyle>
            <a:lvl1pPr>
              <a:defRPr sz="26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0050" y="990600"/>
            <a:ext cx="5014913" cy="4876800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3514" y="2057399"/>
            <a:ext cx="3194685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300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AF6E2C9B-5FA2-460D-9BE7-B0812FC2A6FF}" type="datetime1">
              <a:rPr lang="en-US" smtClean="0"/>
              <a:t>6/19/2019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01741" y="6356351"/>
            <a:ext cx="222885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5F4ED7E-031A-4727-93C2-E651C3AF2F56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099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14" y="457200"/>
            <a:ext cx="3194685" cy="1600200"/>
          </a:xfrm>
        </p:spPr>
        <p:txBody>
          <a:bodyPr anchor="b">
            <a:normAutofit/>
          </a:bodyPr>
          <a:lstStyle>
            <a:lvl1pPr>
              <a:defRPr sz="26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0050" y="990600"/>
            <a:ext cx="5014913" cy="4876800"/>
          </a:xfrm>
        </p:spPr>
        <p:txBody>
          <a:bodyPr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3514" y="2057400"/>
            <a:ext cx="3194685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300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1D374940-A916-4C8B-9648-02A2D3898F9E}" type="datetime1">
              <a:rPr lang="en-US" smtClean="0"/>
              <a:t>6/19/2019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01741" y="6356351"/>
            <a:ext cx="222885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9E82982-A9D6-40D4-9B15-15BCF89E6A85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849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5F4E5243-F52A-4D37-9694-EB26C6C31910}" type="datetime1">
              <a:rPr lang="en-US" smtClean="0"/>
              <a:t>6/19/2019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01741" y="6356351"/>
            <a:ext cx="222885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6CE5A5E-BC4B-46C1-837A-1E42FD1F79B3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380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1" y="360362"/>
            <a:ext cx="2135981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7" y="360363"/>
            <a:ext cx="6284119" cy="5811837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3A77B6E1-634A-48DC-9E8B-D894023267EF}" type="datetime1">
              <a:rPr lang="en-US" smtClean="0"/>
              <a:t>6/19/2019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01741" y="6356351"/>
            <a:ext cx="222885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FE83E93-EABC-4F47-9929-92DD954506A3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297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97913" y="6500813"/>
            <a:ext cx="704850" cy="3571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DD619D-08F3-49FF-89DD-1ADFAB8811D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231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0_Objetos con título e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11 Imagen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04"/>
          <a:stretch/>
        </p:blipFill>
        <p:spPr>
          <a:xfrm>
            <a:off x="920551" y="5999943"/>
            <a:ext cx="2009801" cy="858057"/>
          </a:xfrm>
          <a:prstGeom prst="rect">
            <a:avLst/>
          </a:prstGeom>
        </p:spPr>
      </p:pic>
      <p:sp>
        <p:nvSpPr>
          <p:cNvPr id="7" name="6 Marcador de posición de imagen"/>
          <p:cNvSpPr>
            <a:spLocks noGrp="1"/>
          </p:cNvSpPr>
          <p:nvPr>
            <p:ph type="pic" sz="quarter" idx="11"/>
          </p:nvPr>
        </p:nvSpPr>
        <p:spPr>
          <a:xfrm>
            <a:off x="5109098" y="1340768"/>
            <a:ext cx="4134379" cy="5040560"/>
          </a:xfrm>
        </p:spPr>
        <p:txBody>
          <a:bodyPr/>
          <a:lstStyle/>
          <a:p>
            <a:pPr lvl="0"/>
            <a:r>
              <a:rPr lang="es-ES" noProof="0" dirty="0" smtClean="0"/>
              <a:t>Haga clic en el icono para agregar una imagen</a:t>
            </a:r>
            <a:endParaRPr lang="es-ES" noProof="0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16200000">
            <a:off x="-2560604" y="3509137"/>
            <a:ext cx="5900192" cy="390043"/>
          </a:xfrm>
        </p:spPr>
        <p:txBody>
          <a:bodyPr/>
          <a:lstStyle>
            <a:lvl1pPr algn="l">
              <a:defRPr lang="es-ES" sz="2000" b="1" kern="1200" dirty="0" smtClean="0">
                <a:solidFill>
                  <a:schemeClr val="tx1"/>
                </a:solidFill>
                <a:latin typeface="Arial Bold" charset="0"/>
                <a:ea typeface="Arial Bold" charset="0"/>
                <a:cs typeface="Arial Bold" charset="0"/>
                <a:sym typeface="Arial" charset="0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820959" y="1772964"/>
            <a:ext cx="4127500" cy="4608363"/>
          </a:xfrm>
          <a:noFill/>
          <a:ln>
            <a:noFill/>
          </a:ln>
        </p:spPr>
        <p:txBody>
          <a:bodyPr lIns="0" tIns="0" rIns="40639" bIns="0"/>
          <a:lstStyle>
            <a:lvl1pPr>
              <a:defRPr lang="es-ES" sz="1600" kern="1200" smtClean="0">
                <a:latin typeface="Arial" charset="0"/>
                <a:ea typeface="ヒラギノ角ゴ ProN W3" charset="0"/>
                <a:cs typeface="Arial" charset="0"/>
              </a:defRPr>
            </a:lvl1pPr>
            <a:lvl2pPr>
              <a:defRPr lang="es-ES" sz="1600" kern="1200" smtClean="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</a:defRPr>
            </a:lvl2pPr>
            <a:lvl3pPr>
              <a:defRPr lang="es-ES" sz="1600" kern="1200" smtClean="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</a:defRPr>
            </a:lvl3pPr>
            <a:lvl4pPr>
              <a:defRPr lang="es-ES" sz="1600" kern="1200" smtClean="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</a:defRPr>
            </a:lvl4pPr>
            <a:lvl5pPr>
              <a:defRPr lang="es-ES" sz="16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6" name="5 Marcador de texto"/>
          <p:cNvSpPr>
            <a:spLocks noGrp="1"/>
          </p:cNvSpPr>
          <p:nvPr>
            <p:ph type="body" sz="quarter" idx="10"/>
          </p:nvPr>
        </p:nvSpPr>
        <p:spPr>
          <a:xfrm>
            <a:off x="819240" y="1340917"/>
            <a:ext cx="4134379" cy="360040"/>
          </a:xfrm>
        </p:spPr>
        <p:txBody>
          <a:bodyPr/>
          <a:lstStyle>
            <a:lvl1pPr marL="39688" indent="0">
              <a:buNone/>
              <a:defRPr lang="es-ES" sz="2000" kern="1200" dirty="0" smtClean="0">
                <a:solidFill>
                  <a:srgbClr val="006871"/>
                </a:solidFill>
                <a:latin typeface="Arial Bold" charset="0"/>
                <a:ea typeface="Arial Bold" charset="0"/>
                <a:cs typeface="Arial Bold" charset="0"/>
                <a:sym typeface="Arial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12"/>
          </p:nvPr>
        </p:nvSpPr>
        <p:spPr>
          <a:xfrm rot="16200000">
            <a:off x="-1606105" y="4245467"/>
            <a:ext cx="4536504" cy="311282"/>
          </a:xfrm>
        </p:spPr>
        <p:txBody>
          <a:bodyPr/>
          <a:lstStyle>
            <a:lvl1pPr marL="39688" indent="0">
              <a:buNone/>
              <a:defRPr lang="es-ES" sz="1200" kern="1200" dirty="0">
                <a:solidFill>
                  <a:srgbClr val="808080"/>
                </a:solidFill>
                <a:latin typeface="Arial" charset="0"/>
                <a:ea typeface="ヒラギノ角ゴ ProN W3" charset="0"/>
                <a:cs typeface="Arial" charset="0"/>
                <a:sym typeface="Arial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41058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F1FBB8-DC7E-4310-9849-4175A2FAD90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81500" cy="4708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381500" cy="4708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4E6D27-BB9B-40B7-B3F0-61A46745925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0BC293-02BC-4ED1-BB58-3C445511D61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DD619D-08F3-49FF-89DD-1ADFAB8811D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910DF0-2600-4E61-99D5-04FC2323D26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F4ED7E-031A-4727-93C2-E651C3AF2F5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E82982-A9D6-40D4-9B15-15BCF89E6A8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992560" y="138113"/>
            <a:ext cx="834194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dirty="0" smtClean="0"/>
              <a:t>Haga clic para cambiar el 	</a:t>
            </a:r>
          </a:p>
        </p:txBody>
      </p:sp>
      <p:sp>
        <p:nvSpPr>
          <p:cNvPr id="3076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0"/>
            <a:ext cx="89154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</a:p>
        </p:txBody>
      </p:sp>
      <p:pic>
        <p:nvPicPr>
          <p:cNvPr id="3077" name="Picture 10"/>
          <p:cNvPicPr>
            <a:picLocks noChangeAspect="1" noChangeArrowheads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126" y="6021288"/>
            <a:ext cx="747418" cy="747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508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97913" y="6500813"/>
            <a:ext cx="70485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 smtClean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9ACC221-0891-4A48-8EA9-45E4EC46F19C}" type="slidenum">
              <a:rPr lang="es-ES" smtClean="0"/>
              <a:pPr>
                <a:defRPr/>
              </a:pPr>
              <a:t>‹Nº›</a:t>
            </a:fld>
            <a:endParaRPr lang="es-E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9" r:id="rId13"/>
    <p:sldLayoutId id="2147483700" r:id="rId14"/>
    <p:sldLayoutId id="2147483701" r:id="rId15"/>
  </p:sldLayoutIdLst>
  <p:hf hdr="0" ftr="0" dt="0"/>
  <p:txStyles>
    <p:titleStyle>
      <a:lvl1pPr algn="r" rtl="0" eaLnBrk="0" fontAlgn="base" hangingPunct="0">
        <a:lnSpc>
          <a:spcPts val="44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n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6666"/>
          </a:solidFill>
          <a:latin typeface="Eras Demi ITC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6666"/>
          </a:solidFill>
          <a:latin typeface="Eras Demi ITC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6666"/>
          </a:solidFill>
          <a:latin typeface="Eras Demi ITC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6666"/>
          </a:solidFill>
          <a:latin typeface="Eras Demi ITC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006666"/>
          </a:solidFill>
          <a:latin typeface="Eras Demi ITC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006666"/>
          </a:solidFill>
          <a:latin typeface="Eras Demi ITC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006666"/>
          </a:solidFill>
          <a:latin typeface="Eras Demi ITC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006666"/>
          </a:solidFill>
          <a:latin typeface="Eras Demi ITC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6666"/>
        </a:buClr>
        <a:buSzPct val="100000"/>
        <a:buFont typeface="Wingdings" panose="05000000000000000000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00000"/>
        <a:buFont typeface="Wingdings" panose="05000000000000000000" pitchFamily="2" charset="2"/>
        <a:buChar char="§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>
            <a:lumMod val="50000"/>
          </a:schemeClr>
        </a:buClr>
        <a:buFont typeface="Wingdings" panose="05000000000000000000" pitchFamily="2" charset="2"/>
        <a:buChar char="§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2480" y="365760"/>
            <a:ext cx="9361040" cy="90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2480" y="1340769"/>
            <a:ext cx="9361040" cy="4464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 smtClean="0"/>
              <a:t>Editar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n-US" dirty="0"/>
          </a:p>
        </p:txBody>
      </p:sp>
      <p:sp>
        <p:nvSpPr>
          <p:cNvPr id="7" name="Entrada manual 1"/>
          <p:cNvSpPr/>
          <p:nvPr userDrawn="1"/>
        </p:nvSpPr>
        <p:spPr bwMode="auto">
          <a:xfrm>
            <a:off x="0" y="5805264"/>
            <a:ext cx="9919868" cy="1052737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6521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6521 h 10000"/>
              <a:gd name="connsiteX0" fmla="*/ 0 w 10014"/>
              <a:gd name="connsiteY0" fmla="*/ 4967 h 8446"/>
              <a:gd name="connsiteX1" fmla="*/ 10014 w 10014"/>
              <a:gd name="connsiteY1" fmla="*/ 0 h 8446"/>
              <a:gd name="connsiteX2" fmla="*/ 10000 w 10014"/>
              <a:gd name="connsiteY2" fmla="*/ 8446 h 8446"/>
              <a:gd name="connsiteX3" fmla="*/ 0 w 10014"/>
              <a:gd name="connsiteY3" fmla="*/ 8446 h 8446"/>
              <a:gd name="connsiteX4" fmla="*/ 0 w 10014"/>
              <a:gd name="connsiteY4" fmla="*/ 4967 h 8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14" h="8446">
                <a:moveTo>
                  <a:pt x="0" y="4967"/>
                </a:moveTo>
                <a:lnTo>
                  <a:pt x="10014" y="0"/>
                </a:lnTo>
                <a:cubicBezTo>
                  <a:pt x="10009" y="2815"/>
                  <a:pt x="10005" y="5631"/>
                  <a:pt x="10000" y="8446"/>
                </a:cubicBezTo>
                <a:lnTo>
                  <a:pt x="0" y="8446"/>
                </a:lnTo>
                <a:lnTo>
                  <a:pt x="0" y="4967"/>
                </a:lnTo>
                <a:close/>
              </a:path>
            </a:pathLst>
          </a:custGeom>
          <a:solidFill>
            <a:srgbClr val="0066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282" y="6093375"/>
            <a:ext cx="550238" cy="55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527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just" defTabSz="742950" rtl="0" eaLnBrk="1" latinLnBrk="0" hangingPunct="1">
        <a:lnSpc>
          <a:spcPct val="90000"/>
        </a:lnSpc>
        <a:spcBef>
          <a:spcPct val="0"/>
        </a:spcBef>
        <a:buNone/>
        <a:defRPr sz="2800" b="1" i="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38" indent="-185738" algn="l" defTabSz="742950" rtl="0" eaLnBrk="1" latinLnBrk="0" hangingPunct="1">
        <a:lnSpc>
          <a:spcPct val="90000"/>
        </a:lnSpc>
        <a:spcBef>
          <a:spcPts val="813"/>
        </a:spcBef>
        <a:buFont typeface="Wingdings 2" pitchFamily="18" charset="2"/>
        <a:buChar char=""/>
        <a:defRPr sz="2500" b="1" i="0" kern="1200" baseline="0">
          <a:solidFill>
            <a:srgbClr val="007A77"/>
          </a:solidFill>
          <a:latin typeface="Arial Narrow" panose="020B0606020202030204" pitchFamily="34" charset="0"/>
          <a:ea typeface="+mn-ea"/>
          <a:cs typeface="+mn-cs"/>
        </a:defRPr>
      </a:lvl1pPr>
      <a:lvl2pPr marL="557213" indent="-185738" algn="l" defTabSz="742950" rtl="0" eaLnBrk="1" latinLnBrk="0" hangingPunct="1">
        <a:lnSpc>
          <a:spcPct val="90000"/>
        </a:lnSpc>
        <a:spcBef>
          <a:spcPts val="406"/>
        </a:spcBef>
        <a:buFont typeface="Wingdings 2" pitchFamily="18" charset="2"/>
        <a:buChar char=""/>
        <a:defRPr sz="2200" b="1" i="0" kern="1200" baseline="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2pPr>
      <a:lvl3pPr marL="928688" indent="-185738" algn="l" defTabSz="742950" rtl="0" eaLnBrk="1" latinLnBrk="0" hangingPunct="1">
        <a:lnSpc>
          <a:spcPct val="90000"/>
        </a:lnSpc>
        <a:spcBef>
          <a:spcPts val="406"/>
        </a:spcBef>
        <a:buFont typeface="Wingdings 2" pitchFamily="18" charset="2"/>
        <a:buChar char=""/>
        <a:defRPr sz="2200" kern="1200" baseline="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3pPr>
      <a:lvl4pPr marL="1300163" indent="-185738" algn="just" defTabSz="742950" rtl="0" eaLnBrk="1" latinLnBrk="0" hangingPunct="1">
        <a:lnSpc>
          <a:spcPct val="90000"/>
        </a:lnSpc>
        <a:spcBef>
          <a:spcPts val="406"/>
        </a:spcBef>
        <a:buFont typeface="Wingdings 2" pitchFamily="18" charset="2"/>
        <a:buChar char=""/>
        <a:defRPr sz="2000" kern="1200" baseline="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4pPr>
      <a:lvl5pPr marL="1671638" indent="-185738" algn="l" defTabSz="742950" rtl="0" eaLnBrk="1" latinLnBrk="0" hangingPunct="1">
        <a:lnSpc>
          <a:spcPct val="90000"/>
        </a:lnSpc>
        <a:spcBef>
          <a:spcPts val="406"/>
        </a:spcBef>
        <a:buFont typeface="Wingdings 2" pitchFamily="18" charset="2"/>
        <a:buChar char=""/>
        <a:defRPr sz="140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043113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8.jpeg"/><Relationship Id="rId18" Type="http://schemas.openxmlformats.org/officeDocument/2006/relationships/image" Target="../media/image43.jpeg"/><Relationship Id="rId26" Type="http://schemas.openxmlformats.org/officeDocument/2006/relationships/image" Target="../media/image51.png"/><Relationship Id="rId3" Type="http://schemas.openxmlformats.org/officeDocument/2006/relationships/diagramData" Target="../diagrams/data1.xml"/><Relationship Id="rId21" Type="http://schemas.openxmlformats.org/officeDocument/2006/relationships/image" Target="../media/image46.jpeg"/><Relationship Id="rId7" Type="http://schemas.microsoft.com/office/2007/relationships/diagramDrawing" Target="../diagrams/drawing1.xml"/><Relationship Id="rId12" Type="http://schemas.openxmlformats.org/officeDocument/2006/relationships/image" Target="../media/image37.jpeg"/><Relationship Id="rId17" Type="http://schemas.openxmlformats.org/officeDocument/2006/relationships/image" Target="../media/image42.png"/><Relationship Id="rId25" Type="http://schemas.openxmlformats.org/officeDocument/2006/relationships/image" Target="../media/image50.jpe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41.png"/><Relationship Id="rId20" Type="http://schemas.openxmlformats.org/officeDocument/2006/relationships/image" Target="../media/image45.png"/><Relationship Id="rId29" Type="http://schemas.openxmlformats.org/officeDocument/2006/relationships/image" Target="../media/image54.jpeg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36.jpeg"/><Relationship Id="rId24" Type="http://schemas.openxmlformats.org/officeDocument/2006/relationships/image" Target="../media/image49.jpe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40.png"/><Relationship Id="rId23" Type="http://schemas.openxmlformats.org/officeDocument/2006/relationships/image" Target="../media/image48.png"/><Relationship Id="rId28" Type="http://schemas.openxmlformats.org/officeDocument/2006/relationships/image" Target="../media/image53.jpeg"/><Relationship Id="rId10" Type="http://schemas.openxmlformats.org/officeDocument/2006/relationships/image" Target="../media/image35.png"/><Relationship Id="rId19" Type="http://schemas.openxmlformats.org/officeDocument/2006/relationships/image" Target="../media/image44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34.png"/><Relationship Id="rId14" Type="http://schemas.openxmlformats.org/officeDocument/2006/relationships/image" Target="../media/image39.jpeg"/><Relationship Id="rId22" Type="http://schemas.openxmlformats.org/officeDocument/2006/relationships/image" Target="../media/image47.jpeg"/><Relationship Id="rId27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dtuc.com/index.php" TargetMode="External"/><Relationship Id="rId3" Type="http://schemas.openxmlformats.org/officeDocument/2006/relationships/image" Target="../media/image55.pn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1.jpeg"/><Relationship Id="rId4" Type="http://schemas.openxmlformats.org/officeDocument/2006/relationships/image" Target="../media/image56.png"/><Relationship Id="rId9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2.pn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es/url?sa=i&amp;rct=j&amp;q=logo+ih+cantabria&amp;source=images&amp;cd=&amp;cad=rja&amp;docid=P-8Bcub4qFRxMM&amp;tbnid=kHkuC33fvdV_eM:&amp;ved=0CAUQjRw&amp;url=http://www.ecoticias.com/energias-renovables/48844/El-IH-Cantabria-es-uno-de-los-puntales-del-Gobierno-nacional-en-la-estrategia-de-apostar-por-las-renovables&amp;ei=u6MGUfDsIemI0AWMtYGQAw&amp;bvm=bv.41524429,d.d2k&amp;psig=AFQjCNEmXg_bVLcBYvv8zGoPSgZdeK7Pig&amp;ust=1359476028100160" TargetMode="External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6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es/url?sa=i&amp;rct=j&amp;q=&amp;esrc=s&amp;frm=1&amp;source=images&amp;cd=&amp;cad=rja&amp;docid=xdc5s9NeslicYM&amp;tbnid=B7QwyENo7WyYeM:&amp;ved=0CAUQjRw&amp;url=http://www.ub.edu/web/ub/es/menu_eines/noticies/2012/03/103.html&amp;ei=rE7iUrX_IImr0QWIvICIAg&amp;bvm=bv.59930103,d.d2k&amp;psig=AFQjCNHOy5ZsgS94xlK5hAw0fissHxJCTw&amp;ust=1390649386339519" TargetMode="External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png"/><Relationship Id="rId10" Type="http://schemas.openxmlformats.org/officeDocument/2006/relationships/image" Target="../media/image87.png"/><Relationship Id="rId4" Type="http://schemas.openxmlformats.org/officeDocument/2006/relationships/image" Target="../media/image82.png"/><Relationship Id="rId9" Type="http://schemas.openxmlformats.org/officeDocument/2006/relationships/image" Target="../media/image8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13" Type="http://schemas.openxmlformats.org/officeDocument/2006/relationships/image" Target="../media/image100.png"/><Relationship Id="rId3" Type="http://schemas.openxmlformats.org/officeDocument/2006/relationships/image" Target="../media/image90.png"/><Relationship Id="rId7" Type="http://schemas.openxmlformats.org/officeDocument/2006/relationships/image" Target="../media/image94.jpeg"/><Relationship Id="rId12" Type="http://schemas.openxmlformats.org/officeDocument/2006/relationships/image" Target="../media/image9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11" Type="http://schemas.openxmlformats.org/officeDocument/2006/relationships/image" Target="../media/image98.jpeg"/><Relationship Id="rId5" Type="http://schemas.openxmlformats.org/officeDocument/2006/relationships/image" Target="../media/image92.jpeg"/><Relationship Id="rId10" Type="http://schemas.openxmlformats.org/officeDocument/2006/relationships/image" Target="../media/image97.jpeg"/><Relationship Id="rId4" Type="http://schemas.openxmlformats.org/officeDocument/2006/relationships/image" Target="../media/image91.jpeg"/><Relationship Id="rId9" Type="http://schemas.openxmlformats.org/officeDocument/2006/relationships/image" Target="../media/image96.jpeg"/><Relationship Id="rId14" Type="http://schemas.openxmlformats.org/officeDocument/2006/relationships/image" Target="../media/image10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3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27"/>
          <p:cNvSpPr>
            <a:spLocks noChangeArrowheads="1"/>
          </p:cNvSpPr>
          <p:nvPr/>
        </p:nvSpPr>
        <p:spPr bwMode="auto">
          <a:xfrm>
            <a:off x="1928813" y="5876925"/>
            <a:ext cx="662305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2800" b="1" i="0" u="none" strike="noStrike" kern="1200" cap="none" spc="0" normalizeH="0" baseline="0" noProof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30728" name="Rectangle 27"/>
          <p:cNvSpPr>
            <a:spLocks noChangeArrowheads="1"/>
          </p:cNvSpPr>
          <p:nvPr/>
        </p:nvSpPr>
        <p:spPr bwMode="auto">
          <a:xfrm>
            <a:off x="2900772" y="4696036"/>
            <a:ext cx="4140460" cy="43858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360000" rIns="360000" anchor="ctr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250" b="0" i="0" u="none" strike="noStrike" kern="1200" cap="all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U c   i n t e r n a t i o n a l</a:t>
            </a:r>
            <a:endParaRPr kumimoji="0" lang="es-ES_tradnl" sz="2250" b="0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840" y="764704"/>
            <a:ext cx="2808312" cy="2808312"/>
          </a:xfrm>
          <a:prstGeom prst="rect">
            <a:avLst/>
          </a:prstGeom>
        </p:spPr>
      </p:pic>
      <p:sp>
        <p:nvSpPr>
          <p:cNvPr id="21" name="Rectangle 27"/>
          <p:cNvSpPr>
            <a:spLocks noChangeArrowheads="1"/>
          </p:cNvSpPr>
          <p:nvPr/>
        </p:nvSpPr>
        <p:spPr bwMode="auto">
          <a:xfrm>
            <a:off x="2288357" y="6347196"/>
            <a:ext cx="5365290" cy="36933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360000" rIns="360000" anchor="ctr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Vice-</a:t>
            </a:r>
            <a:r>
              <a:rPr kumimoji="0" lang="es-ES_tradnl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Rectorate</a:t>
            </a:r>
            <a:r>
              <a:rPr kumimoji="0" lang="es-ES_tradn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for </a:t>
            </a:r>
            <a:r>
              <a:rPr kumimoji="0" lang="es-ES_tradnl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Internationalisation</a:t>
            </a:r>
            <a:r>
              <a:rPr kumimoji="0" lang="es-ES_tradn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and Co-</a:t>
            </a:r>
            <a:r>
              <a:rPr kumimoji="0" lang="es-ES_tradnl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operation</a:t>
            </a:r>
            <a:endParaRPr kumimoji="0" lang="es-ES_trad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44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3 Marcador de número de diapositiva"/>
          <p:cNvSpPr txBox="1">
            <a:spLocks noGrp="1"/>
          </p:cNvSpPr>
          <p:nvPr/>
        </p:nvSpPr>
        <p:spPr bwMode="auto">
          <a:xfrm>
            <a:off x="8697913" y="6500813"/>
            <a:ext cx="70485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fld id="{C6C43C35-1365-411C-873E-06AA71932AB2}" type="slidenum">
              <a:rPr lang="es-ES" sz="1400" b="1">
                <a:solidFill>
                  <a:srgbClr val="006666"/>
                </a:solidFill>
                <a:latin typeface="Trebuchet MS" pitchFamily="34" charset="0"/>
              </a:rPr>
              <a:pPr algn="ctr" eaLnBrk="1" hangingPunct="1"/>
              <a:t>10</a:t>
            </a:fld>
            <a:endParaRPr lang="es-ES" sz="1400" b="1">
              <a:solidFill>
                <a:srgbClr val="006666"/>
              </a:solidFill>
              <a:latin typeface="Trebuchet MS" pitchFamily="34" charset="0"/>
            </a:endParaRPr>
          </a:p>
        </p:txBody>
      </p:sp>
      <p:sp>
        <p:nvSpPr>
          <p:cNvPr id="12291" name="Rectangle 4"/>
          <p:cNvSpPr>
            <a:spLocks noChangeArrowheads="1"/>
          </p:cNvSpPr>
          <p:nvPr/>
        </p:nvSpPr>
        <p:spPr bwMode="auto">
          <a:xfrm>
            <a:off x="776536" y="116632"/>
            <a:ext cx="8208962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endParaRPr lang="es-ES" sz="4400" b="1" dirty="0">
              <a:solidFill>
                <a:srgbClr val="813A86"/>
              </a:solidFill>
              <a:latin typeface="Calibri" panose="020F0502020204030204" pitchFamily="34" charset="0"/>
            </a:endParaRPr>
          </a:p>
        </p:txBody>
      </p:sp>
      <p:sp>
        <p:nvSpPr>
          <p:cNvPr id="59397" name="Rectangle 5"/>
          <p:cNvSpPr>
            <a:spLocks noChangeArrowheads="1"/>
          </p:cNvSpPr>
          <p:nvPr/>
        </p:nvSpPr>
        <p:spPr bwMode="auto">
          <a:xfrm>
            <a:off x="128463" y="1700907"/>
            <a:ext cx="4339899" cy="4248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68288" indent="-268288" eaLnBrk="1" hangingPunct="1">
              <a:spcBef>
                <a:spcPct val="4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/>
            </a:pPr>
            <a:r>
              <a:rPr lang="en-GB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Prestigious faculty staff</a:t>
            </a:r>
          </a:p>
          <a:p>
            <a:pPr marL="268288" indent="-268288" eaLnBrk="1" hangingPunct="1">
              <a:spcBef>
                <a:spcPct val="4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/>
            </a:pPr>
            <a:r>
              <a:rPr lang="en-GB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Excellent (&lt;10) students/faculty </a:t>
            </a:r>
            <a:r>
              <a:rPr lang="en-GB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staff ratio 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(2</a:t>
            </a:r>
            <a:r>
              <a:rPr lang="en-GB" sz="24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nd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 in Spanish universities</a:t>
            </a:r>
            <a:r>
              <a:rPr lang="en-GB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)</a:t>
            </a:r>
          </a:p>
          <a:p>
            <a:pPr marL="268288" indent="-268288" eaLnBrk="1" hangingPunct="1">
              <a:spcBef>
                <a:spcPct val="4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/>
            </a:pPr>
            <a:r>
              <a:rPr lang="es-E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5th </a:t>
            </a:r>
            <a:r>
              <a:rPr lang="es-E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Spanish</a:t>
            </a:r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s-E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University</a:t>
            </a:r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by </a:t>
            </a:r>
            <a:r>
              <a:rPr lang="es-E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academic</a:t>
            </a:r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s-E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quality</a:t>
            </a:r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s-E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/>
            </a:r>
            <a:br>
              <a:rPr lang="es-E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</a:br>
            <a:r>
              <a:rPr lang="es-E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(</a:t>
            </a:r>
            <a:r>
              <a:rPr lang="es-ES_tradnl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CYD </a:t>
            </a:r>
            <a:r>
              <a:rPr lang="es-ES_tradnl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Foundation</a:t>
            </a:r>
            <a:r>
              <a:rPr lang="es-ES_tradnl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2010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Report</a:t>
            </a:r>
            <a:r>
              <a:rPr lang="es-ES_tradnl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)</a:t>
            </a:r>
          </a:p>
          <a:p>
            <a:pPr marL="268288" indent="-268288" eaLnBrk="1" hangingPunct="1">
              <a:spcBef>
                <a:spcPct val="4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/>
            </a:pPr>
            <a:r>
              <a:rPr lang="es-ES_tradnl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1st </a:t>
            </a:r>
            <a:r>
              <a:rPr lang="es-ES_tradnl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in Library </a:t>
            </a:r>
            <a:r>
              <a:rPr lang="es-ES_tradnl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space</a:t>
            </a:r>
            <a:r>
              <a:rPr lang="es-ES_tradnl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s-ES_tradnl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/>
            </a:r>
            <a:br>
              <a:rPr lang="es-ES_tradnl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</a:br>
            <a:r>
              <a:rPr lang="es-ES_tradnl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(</a:t>
            </a:r>
            <a:r>
              <a:rPr lang="es-ES_tradnl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9.3%, </a:t>
            </a:r>
            <a:r>
              <a:rPr lang="es-ES_tradnl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compared</a:t>
            </a:r>
            <a:r>
              <a:rPr lang="es-ES_tradnl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to </a:t>
            </a:r>
            <a:r>
              <a:rPr lang="es-ES_tradnl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an</a:t>
            </a:r>
            <a:r>
              <a:rPr lang="es-ES_tradnl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s-ES_tradnl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/>
            </a:r>
            <a:br>
              <a:rPr lang="es-ES_tradnl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</a:br>
            <a:r>
              <a:rPr lang="es-ES_tradnl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average</a:t>
            </a:r>
            <a:r>
              <a:rPr lang="es-ES_tradnl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s-ES_tradnl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of 6.2</a:t>
            </a:r>
            <a:r>
              <a:rPr lang="es-ES_tradnl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%)</a:t>
            </a:r>
            <a:endParaRPr lang="es-ES_tradnl" sz="24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468363" y="1525859"/>
            <a:ext cx="5237165" cy="457200"/>
          </a:xfrm>
          <a:prstGeom prst="rect">
            <a:avLst/>
          </a:prstGeom>
          <a:solidFill>
            <a:schemeClr val="accent3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>
              <a:spcAft>
                <a:spcPts val="1000"/>
              </a:spcAft>
            </a:pPr>
            <a:r>
              <a:rPr lang="es-ES" sz="2400" b="1" dirty="0" smtClean="0">
                <a:solidFill>
                  <a:schemeClr val="bg1"/>
                </a:solidFill>
                <a:latin typeface="Calibri" pitchFamily="34" charset="0"/>
              </a:rPr>
              <a:t>ACADEMIC QUALITY</a:t>
            </a:r>
            <a:endParaRPr lang="es-ES" sz="2400" b="1" dirty="0">
              <a:solidFill>
                <a:schemeClr val="bg1"/>
              </a:solidFill>
            </a:endParaRPr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364" y="2029098"/>
            <a:ext cx="2595563" cy="464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190" y="2029098"/>
            <a:ext cx="2573338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riángulo isósceles"/>
          <p:cNvSpPr/>
          <p:nvPr/>
        </p:nvSpPr>
        <p:spPr bwMode="auto">
          <a:xfrm rot="16200000">
            <a:off x="4626574" y="2858136"/>
            <a:ext cx="180469" cy="142786"/>
          </a:xfrm>
          <a:prstGeom prst="triangle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136" y="2785068"/>
            <a:ext cx="2889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3 Conector recto de flecha"/>
          <p:cNvCxnSpPr/>
          <p:nvPr/>
        </p:nvCxnSpPr>
        <p:spPr bwMode="auto">
          <a:xfrm flipH="1">
            <a:off x="5673080" y="2929529"/>
            <a:ext cx="504056" cy="1"/>
          </a:xfrm>
          <a:prstGeom prst="straightConnector1">
            <a:avLst/>
          </a:prstGeom>
          <a:solidFill>
            <a:srgbClr val="E6E6E6"/>
          </a:solidFill>
          <a:ln w="12700" cap="flat" cmpd="sng" algn="ctr">
            <a:solidFill>
              <a:srgbClr val="007D7A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UC: </a:t>
            </a:r>
            <a:r>
              <a:rPr lang="es-ES" dirty="0" err="1"/>
              <a:t>Teaching</a:t>
            </a:r>
            <a:r>
              <a:rPr lang="es-ES" dirty="0"/>
              <a:t> </a:t>
            </a:r>
            <a:r>
              <a:rPr lang="es-ES" dirty="0" err="1" smtClean="0"/>
              <a:t>Excellence</a:t>
            </a:r>
            <a:endParaRPr lang="es-E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36" y="239070"/>
            <a:ext cx="4938118" cy="16984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Rectángulo redondeado"/>
          <p:cNvSpPr/>
          <p:nvPr/>
        </p:nvSpPr>
        <p:spPr bwMode="auto">
          <a:xfrm>
            <a:off x="128464" y="2780928"/>
            <a:ext cx="4464496" cy="2885549"/>
          </a:xfrm>
          <a:prstGeom prst="roundRect">
            <a:avLst>
              <a:gd name="adj" fmla="val 5993"/>
            </a:avLst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" y="2852936"/>
            <a:ext cx="3872880" cy="52322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1200"/>
              </a:spcAft>
              <a:defRPr/>
            </a:pPr>
            <a:r>
              <a:rPr lang="es-ES" sz="2800" b="1" dirty="0" smtClean="0">
                <a:solidFill>
                  <a:schemeClr val="bg1"/>
                </a:solidFill>
                <a:latin typeface="Calibri" pitchFamily="34" charset="0"/>
              </a:rPr>
              <a:t>Official </a:t>
            </a:r>
            <a:r>
              <a:rPr lang="es-ES" sz="2800" b="1" dirty="0" err="1" smtClean="0">
                <a:solidFill>
                  <a:schemeClr val="bg1"/>
                </a:solidFill>
                <a:latin typeface="Calibri" pitchFamily="34" charset="0"/>
              </a:rPr>
              <a:t>Studies</a:t>
            </a:r>
            <a:endParaRPr lang="en-US" sz="2800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272480" y="3573016"/>
            <a:ext cx="3456384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8438" indent="-198438" fontAlgn="auto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s-ES" sz="2400" b="1" dirty="0" smtClean="0">
                <a:solidFill>
                  <a:schemeClr val="bg1"/>
                </a:solidFill>
                <a:latin typeface="Calibri"/>
              </a:rPr>
              <a:t>30 </a:t>
            </a:r>
            <a:r>
              <a:rPr lang="es-ES" sz="2400" dirty="0" err="1" smtClean="0">
                <a:solidFill>
                  <a:schemeClr val="bg1"/>
                </a:solidFill>
                <a:latin typeface="Calibri"/>
              </a:rPr>
              <a:t>Bachelor’s</a:t>
            </a:r>
            <a:r>
              <a:rPr lang="es-ES" sz="2400" dirty="0" smtClean="0">
                <a:solidFill>
                  <a:schemeClr val="bg1"/>
                </a:solidFill>
                <a:latin typeface="Calibri"/>
              </a:rPr>
              <a:t> </a:t>
            </a:r>
            <a:r>
              <a:rPr lang="es-ES" sz="2400" dirty="0" err="1" smtClean="0">
                <a:solidFill>
                  <a:schemeClr val="bg1"/>
                </a:solidFill>
                <a:latin typeface="Calibri"/>
              </a:rPr>
              <a:t>Degrees</a:t>
            </a:r>
            <a:endParaRPr lang="es-ES" sz="2400" dirty="0" smtClean="0">
              <a:solidFill>
                <a:schemeClr val="bg1"/>
              </a:solidFill>
              <a:latin typeface="Calibri"/>
            </a:endParaRPr>
          </a:p>
          <a:p>
            <a:pPr marL="198438" indent="-198438" fontAlgn="auto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s-ES" sz="2400" b="1" dirty="0" smtClean="0">
                <a:solidFill>
                  <a:schemeClr val="bg1"/>
                </a:solidFill>
                <a:latin typeface="Calibri"/>
              </a:rPr>
              <a:t>42 </a:t>
            </a:r>
            <a:r>
              <a:rPr lang="es-ES" sz="2400" dirty="0" smtClean="0">
                <a:solidFill>
                  <a:schemeClr val="bg1"/>
                </a:solidFill>
                <a:latin typeface="Calibri"/>
              </a:rPr>
              <a:t>Official Masters</a:t>
            </a:r>
          </a:p>
          <a:p>
            <a:pPr marL="198438" indent="-198438" fontAlgn="auto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s-ES" sz="2400" b="1" dirty="0" smtClean="0">
                <a:solidFill>
                  <a:schemeClr val="bg1"/>
                </a:solidFill>
                <a:latin typeface="Calibri"/>
              </a:rPr>
              <a:t>20 </a:t>
            </a:r>
            <a:r>
              <a:rPr lang="es-ES" sz="2400" dirty="0" err="1" smtClean="0">
                <a:solidFill>
                  <a:schemeClr val="bg1"/>
                </a:solidFill>
                <a:latin typeface="Calibri"/>
              </a:rPr>
              <a:t>Ph</a:t>
            </a:r>
            <a:r>
              <a:rPr lang="es-ES" sz="2400" dirty="0" smtClean="0">
                <a:solidFill>
                  <a:schemeClr val="bg1"/>
                </a:solidFill>
                <a:latin typeface="Calibri"/>
              </a:rPr>
              <a:t>. D. </a:t>
            </a:r>
            <a:r>
              <a:rPr lang="es-ES" sz="2400" dirty="0" err="1" smtClean="0">
                <a:solidFill>
                  <a:schemeClr val="bg1"/>
                </a:solidFill>
                <a:latin typeface="Calibri"/>
              </a:rPr>
              <a:t>Programs</a:t>
            </a:r>
            <a:r>
              <a:rPr lang="es-ES" sz="2400" dirty="0" smtClean="0">
                <a:solidFill>
                  <a:schemeClr val="bg1"/>
                </a:solidFill>
                <a:latin typeface="Calibri"/>
              </a:rPr>
              <a:t> </a:t>
            </a:r>
            <a:br>
              <a:rPr lang="es-ES" sz="2400" dirty="0" smtClean="0">
                <a:solidFill>
                  <a:schemeClr val="bg1"/>
                </a:solidFill>
                <a:latin typeface="Calibri"/>
              </a:rPr>
            </a:br>
            <a:r>
              <a:rPr lang="es-ES" sz="2400" dirty="0" smtClean="0">
                <a:solidFill>
                  <a:schemeClr val="bg1"/>
                </a:solidFill>
                <a:latin typeface="Calibri"/>
              </a:rPr>
              <a:t>(</a:t>
            </a:r>
            <a:r>
              <a:rPr lang="es-ES" sz="2400" dirty="0" err="1" smtClean="0">
                <a:solidFill>
                  <a:schemeClr val="bg1"/>
                </a:solidFill>
                <a:latin typeface="Calibri"/>
              </a:rPr>
              <a:t>adapted</a:t>
            </a:r>
            <a:r>
              <a:rPr lang="es-ES" sz="2400" dirty="0" smtClean="0">
                <a:solidFill>
                  <a:schemeClr val="bg1"/>
                </a:solidFill>
                <a:latin typeface="Calibri"/>
              </a:rPr>
              <a:t> to </a:t>
            </a:r>
            <a:r>
              <a:rPr lang="es-ES" sz="2400" dirty="0" err="1" smtClean="0">
                <a:solidFill>
                  <a:schemeClr val="bg1"/>
                </a:solidFill>
                <a:latin typeface="Calibri"/>
              </a:rPr>
              <a:t>the</a:t>
            </a:r>
            <a:r>
              <a:rPr lang="es-ES" sz="2400" dirty="0" smtClean="0">
                <a:solidFill>
                  <a:schemeClr val="bg1"/>
                </a:solidFill>
                <a:latin typeface="Calibri"/>
              </a:rPr>
              <a:t> EEES)</a:t>
            </a:r>
            <a:endParaRPr lang="es-ES" sz="2400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4953000" y="2473732"/>
            <a:ext cx="3704431" cy="52322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1200"/>
              </a:spcAft>
              <a:defRPr/>
            </a:pPr>
            <a:r>
              <a:rPr lang="es-ES" sz="2800" b="1" dirty="0" smtClean="0">
                <a:solidFill>
                  <a:schemeClr val="accent3"/>
                </a:solidFill>
                <a:latin typeface="Calibri" pitchFamily="34" charset="0"/>
              </a:rPr>
              <a:t>UC </a:t>
            </a:r>
            <a:r>
              <a:rPr lang="es-ES" sz="2800" b="1" dirty="0" err="1" smtClean="0">
                <a:solidFill>
                  <a:schemeClr val="accent3"/>
                </a:solidFill>
                <a:latin typeface="Calibri" pitchFamily="34" charset="0"/>
              </a:rPr>
              <a:t>studies</a:t>
            </a:r>
            <a:endParaRPr lang="en-US" sz="2800" dirty="0">
              <a:solidFill>
                <a:schemeClr val="accent3"/>
              </a:solidFill>
              <a:latin typeface="Calibri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4884379" y="3096613"/>
            <a:ext cx="472159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255588" fontAlgn="auto">
              <a:spcBef>
                <a:spcPct val="400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s-ES" dirty="0" smtClean="0">
                <a:solidFill>
                  <a:prstClr val="black"/>
                </a:solidFill>
                <a:latin typeface="Calibri"/>
              </a:rPr>
              <a:t>UC Masters, </a:t>
            </a:r>
            <a:r>
              <a:rPr lang="es-ES" dirty="0">
                <a:solidFill>
                  <a:prstClr val="black"/>
                </a:solidFill>
                <a:latin typeface="Calibri"/>
              </a:rPr>
              <a:t>18</a:t>
            </a:r>
          </a:p>
          <a:p>
            <a:pPr marL="342900" indent="-255588" eaLnBrk="1" hangingPunct="1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s-ES" dirty="0">
                <a:latin typeface="Calibri" pitchFamily="34" charset="0"/>
              </a:rPr>
              <a:t>Diplomas 17</a:t>
            </a:r>
          </a:p>
          <a:p>
            <a:pPr marL="342900" indent="-255588" eaLnBrk="1" hangingPunct="1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s-ES" dirty="0" err="1">
                <a:latin typeface="Calibri" pitchFamily="34" charset="0"/>
              </a:rPr>
              <a:t>Postgraduate</a:t>
            </a:r>
            <a:r>
              <a:rPr lang="es-ES" dirty="0">
                <a:latin typeface="Calibri" pitchFamily="34" charset="0"/>
              </a:rPr>
              <a:t> </a:t>
            </a:r>
            <a:r>
              <a:rPr lang="es-ES" dirty="0" err="1">
                <a:latin typeface="Calibri" pitchFamily="34" charset="0"/>
              </a:rPr>
              <a:t>Specialisation</a:t>
            </a:r>
            <a:r>
              <a:rPr lang="es-ES" dirty="0">
                <a:latin typeface="Calibri" pitchFamily="34" charset="0"/>
              </a:rPr>
              <a:t> </a:t>
            </a:r>
            <a:r>
              <a:rPr lang="es-ES" dirty="0" err="1">
                <a:latin typeface="Calibri" pitchFamily="34" charset="0"/>
              </a:rPr>
              <a:t>Courses</a:t>
            </a:r>
            <a:r>
              <a:rPr lang="es-ES" dirty="0">
                <a:latin typeface="Calibri" pitchFamily="34" charset="0"/>
              </a:rPr>
              <a:t> 39</a:t>
            </a:r>
          </a:p>
          <a:p>
            <a:pPr marL="342900" indent="-255588" eaLnBrk="1" hangingPunct="1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s-ES" dirty="0" err="1">
                <a:latin typeface="Calibri" pitchFamily="34" charset="0"/>
              </a:rPr>
              <a:t>Continuous</a:t>
            </a:r>
            <a:r>
              <a:rPr lang="es-ES" dirty="0">
                <a:latin typeface="Calibri" pitchFamily="34" charset="0"/>
              </a:rPr>
              <a:t> Training </a:t>
            </a:r>
            <a:r>
              <a:rPr lang="es-ES" dirty="0" err="1">
                <a:latin typeface="Calibri" pitchFamily="34" charset="0"/>
              </a:rPr>
              <a:t>Courses</a:t>
            </a:r>
            <a:r>
              <a:rPr lang="es-ES" dirty="0">
                <a:latin typeface="Calibri" pitchFamily="34" charset="0"/>
              </a:rPr>
              <a:t> 48</a:t>
            </a:r>
          </a:p>
          <a:p>
            <a:pPr marL="342900" indent="-255588" eaLnBrk="1" hangingPunct="1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s-ES" dirty="0" smtClean="0">
                <a:latin typeface="Calibri" pitchFamily="34" charset="0"/>
              </a:rPr>
              <a:t>In-</a:t>
            </a:r>
            <a:r>
              <a:rPr lang="es-ES" dirty="0" err="1" smtClean="0">
                <a:latin typeface="Calibri" pitchFamily="34" charset="0"/>
              </a:rPr>
              <a:t>company</a:t>
            </a:r>
            <a:r>
              <a:rPr lang="es-ES" dirty="0" smtClean="0">
                <a:latin typeface="Calibri" pitchFamily="34" charset="0"/>
              </a:rPr>
              <a:t> training</a:t>
            </a:r>
          </a:p>
          <a:p>
            <a:pPr marL="342900" lvl="1" indent="-255588" fontAlgn="auto">
              <a:spcBef>
                <a:spcPct val="400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s-ES" dirty="0">
                <a:solidFill>
                  <a:prstClr val="black"/>
                </a:solidFill>
                <a:latin typeface="Calibri"/>
              </a:rPr>
              <a:t>Senior </a:t>
            </a:r>
            <a:r>
              <a:rPr lang="es-ES" dirty="0" err="1">
                <a:solidFill>
                  <a:prstClr val="black"/>
                </a:solidFill>
                <a:latin typeface="Calibri"/>
              </a:rPr>
              <a:t>Program</a:t>
            </a:r>
            <a:endParaRPr lang="es-ES" dirty="0">
              <a:solidFill>
                <a:prstClr val="black"/>
              </a:solidFill>
              <a:latin typeface="Calibri"/>
            </a:endParaRPr>
          </a:p>
          <a:p>
            <a:pPr marL="342900" lvl="1" indent="-255588" fontAlgn="auto">
              <a:spcBef>
                <a:spcPct val="400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s-ES" dirty="0" err="1">
                <a:solidFill>
                  <a:prstClr val="black"/>
                </a:solidFill>
                <a:latin typeface="Calibri"/>
              </a:rPr>
              <a:t>Summer</a:t>
            </a:r>
            <a:r>
              <a:rPr lang="es-ES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" dirty="0" err="1" smtClean="0">
                <a:solidFill>
                  <a:prstClr val="black"/>
                </a:solidFill>
                <a:latin typeface="Calibri"/>
              </a:rPr>
              <a:t>Courses</a:t>
            </a:r>
            <a:endParaRPr lang="es-E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3 Título"/>
          <p:cNvSpPr txBox="1">
            <a:spLocks/>
          </p:cNvSpPr>
          <p:nvPr/>
        </p:nvSpPr>
        <p:spPr>
          <a:xfrm>
            <a:off x="6242676" y="691803"/>
            <a:ext cx="3391256" cy="792981"/>
          </a:xfrm>
          <a:prstGeom prst="rect">
            <a:avLst/>
          </a:prstGeom>
        </p:spPr>
        <p:txBody>
          <a:bodyPr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endParaRPr lang="es-ES" sz="4000" b="1" dirty="0" smtClean="0">
              <a:solidFill>
                <a:srgbClr val="813A86"/>
              </a:solidFill>
              <a:latin typeface="+mn-lt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Studying</a:t>
            </a:r>
            <a:r>
              <a:rPr lang="es-ES" dirty="0"/>
              <a:t> at UC </a:t>
            </a:r>
          </a:p>
        </p:txBody>
      </p:sp>
      <p:sp>
        <p:nvSpPr>
          <p:cNvPr id="7" name="6 Rectángulo"/>
          <p:cNvSpPr/>
          <p:nvPr/>
        </p:nvSpPr>
        <p:spPr bwMode="auto">
          <a:xfrm>
            <a:off x="136240" y="3423575"/>
            <a:ext cx="4448944" cy="4571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2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920552" y="1556792"/>
            <a:ext cx="7410582" cy="4619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1200"/>
              </a:spcAft>
              <a:defRPr/>
            </a:pPr>
            <a:r>
              <a:rPr lang="es-ES" sz="2400" b="1" dirty="0" smtClean="0">
                <a:solidFill>
                  <a:schemeClr val="accent3"/>
                </a:solidFill>
                <a:latin typeface="Calibri" pitchFamily="34" charset="0"/>
              </a:rPr>
              <a:t>BACHELOR’S DEGREES</a:t>
            </a:r>
            <a:endParaRPr lang="en-US" sz="2400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5059627" y="5460481"/>
            <a:ext cx="2471465" cy="90794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s-ES" sz="1600" b="1" dirty="0" smtClean="0">
                <a:solidFill>
                  <a:srgbClr val="006666"/>
                </a:solidFill>
                <a:latin typeface="+mn-lt"/>
              </a:rPr>
              <a:t>ARTS AND HUMANITIES</a:t>
            </a:r>
            <a:endParaRPr lang="es-ES" sz="1600" b="1" dirty="0">
              <a:solidFill>
                <a:srgbClr val="006666"/>
              </a:solidFill>
              <a:latin typeface="+mn-lt"/>
            </a:endParaRPr>
          </a:p>
          <a:p>
            <a:pPr marL="285750" indent="-198438" fontAlgn="auto">
              <a:spcBef>
                <a:spcPts val="0"/>
              </a:spcBef>
              <a:spcAft>
                <a:spcPts val="0"/>
              </a:spcAft>
              <a:buClr>
                <a:schemeClr val="accent1">
                  <a:lumMod val="50000"/>
                </a:schemeClr>
              </a:buClr>
              <a:buSzPct val="93000"/>
              <a:buFont typeface="Wingdings" panose="05000000000000000000" pitchFamily="2" charset="2"/>
              <a:buChar char="§"/>
              <a:defRPr/>
            </a:pPr>
            <a:r>
              <a:rPr lang="es-ES" sz="1600" dirty="0" err="1">
                <a:latin typeface="+mn-lt"/>
              </a:rPr>
              <a:t>Hispanic</a:t>
            </a:r>
            <a:r>
              <a:rPr lang="es-ES" sz="1600" dirty="0">
                <a:latin typeface="+mn-lt"/>
              </a:rPr>
              <a:t> </a:t>
            </a:r>
            <a:r>
              <a:rPr lang="es-ES" sz="1600" dirty="0" err="1">
                <a:latin typeface="+mn-lt"/>
              </a:rPr>
              <a:t>Studies</a:t>
            </a:r>
            <a:r>
              <a:rPr lang="es-ES" sz="1600" dirty="0">
                <a:latin typeface="+mn-lt"/>
              </a:rPr>
              <a:t> </a:t>
            </a:r>
          </a:p>
          <a:p>
            <a:pPr marL="285750" indent="-198438" fontAlgn="auto">
              <a:spcBef>
                <a:spcPts val="0"/>
              </a:spcBef>
              <a:spcAft>
                <a:spcPts val="0"/>
              </a:spcAft>
              <a:buClr>
                <a:schemeClr val="accent1">
                  <a:lumMod val="50000"/>
                </a:schemeClr>
              </a:buClr>
              <a:buSzPct val="93000"/>
              <a:buFont typeface="Wingdings" panose="05000000000000000000" pitchFamily="2" charset="2"/>
              <a:buChar char="§"/>
              <a:defRPr/>
            </a:pPr>
            <a:r>
              <a:rPr lang="es-ES" sz="1600" dirty="0" err="1">
                <a:latin typeface="+mn-lt"/>
              </a:rPr>
              <a:t>History</a:t>
            </a:r>
            <a:r>
              <a:rPr lang="es-ES" sz="1600" dirty="0">
                <a:latin typeface="+mn-lt"/>
              </a:rPr>
              <a:t> </a:t>
            </a:r>
          </a:p>
        </p:txBody>
      </p:sp>
      <p:sp>
        <p:nvSpPr>
          <p:cNvPr id="5" name="4 Rectángulo"/>
          <p:cNvSpPr/>
          <p:nvPr/>
        </p:nvSpPr>
        <p:spPr>
          <a:xfrm>
            <a:off x="920552" y="2018756"/>
            <a:ext cx="4075123" cy="435503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s-ES" sz="1600" b="1" dirty="0" smtClean="0">
                <a:solidFill>
                  <a:schemeClr val="bg1"/>
                </a:solidFill>
                <a:latin typeface="+mn-lt"/>
              </a:rPr>
              <a:t>ENGINEERING</a:t>
            </a:r>
            <a:endParaRPr lang="es-ES" sz="1600" b="1" dirty="0">
              <a:solidFill>
                <a:schemeClr val="bg1"/>
              </a:solidFill>
              <a:latin typeface="+mn-lt"/>
            </a:endParaRPr>
          </a:p>
          <a:p>
            <a:pPr marL="285750" indent="-198438" fontAlgn="auto">
              <a:spcBef>
                <a:spcPts val="0"/>
              </a:spcBef>
              <a:spcAft>
                <a:spcPts val="0"/>
              </a:spcAft>
              <a:buClr>
                <a:schemeClr val="tx2">
                  <a:lumMod val="85000"/>
                  <a:lumOff val="15000"/>
                </a:schemeClr>
              </a:buClr>
              <a:buSzPct val="92000"/>
              <a:buFont typeface="Wingdings" panose="05000000000000000000" pitchFamily="2" charset="2"/>
              <a:buChar char="§"/>
              <a:defRPr/>
            </a:pPr>
            <a:r>
              <a:rPr lang="es-E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Chemical</a:t>
            </a:r>
            <a: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Engineering</a:t>
            </a:r>
          </a:p>
          <a:p>
            <a:pPr marL="285750" indent="-198438" fontAlgn="auto">
              <a:spcBef>
                <a:spcPts val="0"/>
              </a:spcBef>
              <a:spcAft>
                <a:spcPts val="0"/>
              </a:spcAft>
              <a:buClr>
                <a:schemeClr val="tx2">
                  <a:lumMod val="85000"/>
                  <a:lumOff val="15000"/>
                </a:schemeClr>
              </a:buClr>
              <a:buSzPct val="92000"/>
              <a:buFont typeface="Wingdings" panose="05000000000000000000" pitchFamily="2" charset="2"/>
              <a:buChar char="§"/>
              <a:defRPr/>
            </a:pP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Civil Engineering</a:t>
            </a:r>
          </a:p>
          <a:p>
            <a:pPr marL="285750" indent="-198438" fontAlgn="auto">
              <a:spcBef>
                <a:spcPts val="0"/>
              </a:spcBef>
              <a:spcAft>
                <a:spcPts val="0"/>
              </a:spcAft>
              <a:buClr>
                <a:schemeClr val="tx2">
                  <a:lumMod val="85000"/>
                  <a:lumOff val="15000"/>
                </a:schemeClr>
              </a:buClr>
              <a:buSzPct val="92000"/>
              <a:buFont typeface="Wingdings" panose="05000000000000000000" pitchFamily="2" charset="2"/>
              <a:buChar char="§"/>
              <a:defRPr/>
            </a:pPr>
            <a:r>
              <a:rPr lang="es-E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Computer</a:t>
            </a: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s-E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Systems</a:t>
            </a: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Engineering</a:t>
            </a:r>
          </a:p>
          <a:p>
            <a:pPr marL="285750" indent="-198438" fontAlgn="auto">
              <a:spcBef>
                <a:spcPts val="0"/>
              </a:spcBef>
              <a:spcAft>
                <a:spcPts val="0"/>
              </a:spcAft>
              <a:buClr>
                <a:schemeClr val="tx2">
                  <a:lumMod val="85000"/>
                  <a:lumOff val="15000"/>
                </a:schemeClr>
              </a:buClr>
              <a:buSzPct val="92000"/>
              <a:buFont typeface="Wingdings" panose="05000000000000000000" pitchFamily="2" charset="2"/>
              <a:buChar char="§"/>
              <a:defRPr/>
            </a:pPr>
            <a:r>
              <a:rPr lang="es-E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Electrical</a:t>
            </a: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Engineering</a:t>
            </a:r>
          </a:p>
          <a:p>
            <a:pPr marL="285750" indent="-198438" fontAlgn="auto">
              <a:spcBef>
                <a:spcPts val="0"/>
              </a:spcBef>
              <a:spcAft>
                <a:spcPts val="0"/>
              </a:spcAft>
              <a:buClr>
                <a:schemeClr val="tx2">
                  <a:lumMod val="85000"/>
                  <a:lumOff val="15000"/>
                </a:schemeClr>
              </a:buClr>
              <a:buSzPct val="92000"/>
              <a:buFont typeface="Wingdings" panose="05000000000000000000" pitchFamily="2" charset="2"/>
              <a:buChar char="§"/>
              <a:defRPr/>
            </a:pPr>
            <a:r>
              <a:rPr lang="es-E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Energy</a:t>
            </a: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s-E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Resources</a:t>
            </a: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Engineering </a:t>
            </a:r>
          </a:p>
          <a:p>
            <a:pPr marL="285750" indent="-198438" fontAlgn="auto">
              <a:spcBef>
                <a:spcPts val="0"/>
              </a:spcBef>
              <a:spcAft>
                <a:spcPts val="0"/>
              </a:spcAft>
              <a:buClr>
                <a:schemeClr val="tx2">
                  <a:lumMod val="85000"/>
                  <a:lumOff val="15000"/>
                </a:schemeClr>
              </a:buClr>
              <a:buSzPct val="92000"/>
              <a:buFont typeface="Wingdings" panose="05000000000000000000" pitchFamily="2" charset="2"/>
              <a:buChar char="§"/>
              <a:defRPr/>
            </a:pP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Industrial </a:t>
            </a:r>
            <a:r>
              <a:rPr lang="es-E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Electronic</a:t>
            </a: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Engineering and </a:t>
            </a:r>
            <a:r>
              <a:rPr lang="es-E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Automatic</a:t>
            </a: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Control </a:t>
            </a:r>
            <a:r>
              <a:rPr lang="es-E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Systems</a:t>
            </a:r>
            <a:endParaRPr lang="es-ES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285750" indent="-198438" fontAlgn="auto">
              <a:spcBef>
                <a:spcPts val="0"/>
              </a:spcBef>
              <a:spcAft>
                <a:spcPts val="0"/>
              </a:spcAft>
              <a:buClr>
                <a:schemeClr val="tx2">
                  <a:lumMod val="85000"/>
                  <a:lumOff val="15000"/>
                </a:schemeClr>
              </a:buClr>
              <a:buSzPct val="92000"/>
              <a:buFont typeface="Wingdings" panose="05000000000000000000" pitchFamily="2" charset="2"/>
              <a:buChar char="§"/>
              <a:defRPr/>
            </a:pP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Industrial Technologies Engineering</a:t>
            </a:r>
          </a:p>
          <a:p>
            <a:pPr marL="285750" indent="-198438" fontAlgn="auto">
              <a:spcBef>
                <a:spcPts val="0"/>
              </a:spcBef>
              <a:spcAft>
                <a:spcPts val="0"/>
              </a:spcAft>
              <a:buClr>
                <a:schemeClr val="tx2">
                  <a:lumMod val="85000"/>
                  <a:lumOff val="15000"/>
                </a:schemeClr>
              </a:buClr>
              <a:buSzPct val="92000"/>
              <a:buFont typeface="Wingdings" panose="05000000000000000000" pitchFamily="2" charset="2"/>
              <a:buChar char="§"/>
              <a:defRPr/>
            </a:pP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Marine Engineering</a:t>
            </a:r>
          </a:p>
          <a:p>
            <a:pPr marL="285750" indent="-198438" fontAlgn="auto">
              <a:spcBef>
                <a:spcPts val="0"/>
              </a:spcBef>
              <a:spcAft>
                <a:spcPts val="0"/>
              </a:spcAft>
              <a:buClr>
                <a:schemeClr val="tx2">
                  <a:lumMod val="85000"/>
                  <a:lumOff val="15000"/>
                </a:schemeClr>
              </a:buClr>
              <a:buSzPct val="92000"/>
              <a:buFont typeface="Wingdings" panose="05000000000000000000" pitchFamily="2" charset="2"/>
              <a:buChar char="§"/>
              <a:defRPr/>
            </a:pPr>
            <a:r>
              <a:rPr lang="es-E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Maritime</a:t>
            </a: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Engineering</a:t>
            </a:r>
          </a:p>
          <a:p>
            <a:pPr marL="285750" indent="-198438" fontAlgn="auto">
              <a:spcBef>
                <a:spcPts val="0"/>
              </a:spcBef>
              <a:spcAft>
                <a:spcPts val="0"/>
              </a:spcAft>
              <a:buClr>
                <a:schemeClr val="tx2">
                  <a:lumMod val="85000"/>
                  <a:lumOff val="15000"/>
                </a:schemeClr>
              </a:buClr>
              <a:buSzPct val="92000"/>
              <a:buFont typeface="Wingdings" panose="05000000000000000000" pitchFamily="2" charset="2"/>
              <a:buChar char="§"/>
              <a:defRPr/>
            </a:pPr>
            <a:r>
              <a:rPr lang="es-E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Mechanical</a:t>
            </a: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Engineering</a:t>
            </a:r>
          </a:p>
          <a:p>
            <a:pPr marL="285750" indent="-198438" fontAlgn="auto">
              <a:spcBef>
                <a:spcPts val="0"/>
              </a:spcBef>
              <a:spcAft>
                <a:spcPts val="0"/>
              </a:spcAft>
              <a:buClr>
                <a:schemeClr val="tx2">
                  <a:lumMod val="85000"/>
                  <a:lumOff val="15000"/>
                </a:schemeClr>
              </a:buClr>
              <a:buSzPct val="92000"/>
              <a:buFont typeface="Wingdings" panose="05000000000000000000" pitchFamily="2" charset="2"/>
              <a:buChar char="§"/>
              <a:defRPr/>
            </a:pPr>
            <a:r>
              <a:rPr lang="es-E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Mining</a:t>
            </a: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s-E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Resources</a:t>
            </a: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Engineering</a:t>
            </a:r>
          </a:p>
          <a:p>
            <a:pPr marL="285750" indent="-198438" fontAlgn="auto">
              <a:spcBef>
                <a:spcPts val="0"/>
              </a:spcBef>
              <a:spcAft>
                <a:spcPts val="0"/>
              </a:spcAft>
              <a:buClr>
                <a:schemeClr val="tx2">
                  <a:lumMod val="85000"/>
                  <a:lumOff val="15000"/>
                </a:schemeClr>
              </a:buClr>
              <a:buSzPct val="92000"/>
              <a:buFont typeface="Wingdings" panose="05000000000000000000" pitchFamily="2" charset="2"/>
              <a:buChar char="§"/>
              <a:defRPr/>
            </a:pPr>
            <a:r>
              <a:rPr lang="es-E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Nautical</a:t>
            </a: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Engineering and </a:t>
            </a:r>
            <a:r>
              <a:rPr lang="es-E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Maritime</a:t>
            </a: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s-E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Transport</a:t>
            </a:r>
            <a:endParaRPr lang="es-ES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285750" indent="-198438" fontAlgn="auto">
              <a:spcBef>
                <a:spcPts val="0"/>
              </a:spcBef>
              <a:spcAft>
                <a:spcPts val="0"/>
              </a:spcAft>
              <a:buClr>
                <a:schemeClr val="tx2">
                  <a:lumMod val="85000"/>
                  <a:lumOff val="15000"/>
                </a:schemeClr>
              </a:buClr>
              <a:buSzPct val="92000"/>
              <a:buFont typeface="Wingdings" panose="05000000000000000000" pitchFamily="2" charset="2"/>
              <a:buChar char="§"/>
              <a:defRPr/>
            </a:pP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Telecommunication Technologies </a:t>
            </a:r>
            <a: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Engineering</a:t>
            </a:r>
          </a:p>
        </p:txBody>
      </p:sp>
      <p:sp>
        <p:nvSpPr>
          <p:cNvPr id="8" name="7 Rectángulo"/>
          <p:cNvSpPr/>
          <p:nvPr/>
        </p:nvSpPr>
        <p:spPr>
          <a:xfrm>
            <a:off x="5059628" y="2018756"/>
            <a:ext cx="4489607" cy="238526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s-ES" sz="1600" b="1" dirty="0" smtClean="0">
                <a:solidFill>
                  <a:schemeClr val="bg1"/>
                </a:solidFill>
                <a:latin typeface="+mn-lt"/>
              </a:rPr>
              <a:t>SOCIAL SCIENCES</a:t>
            </a:r>
            <a:endParaRPr lang="es-ES" sz="1600" b="1" dirty="0">
              <a:solidFill>
                <a:schemeClr val="bg1"/>
              </a:solidFill>
              <a:latin typeface="+mn-lt"/>
            </a:endParaRPr>
          </a:p>
          <a:p>
            <a:pPr marL="285750" indent="-198438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93000"/>
              <a:buFont typeface="Wingdings" panose="05000000000000000000" pitchFamily="2" charset="2"/>
              <a:buChar char="§"/>
              <a:defRPr/>
            </a:pP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Business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Administration and Management</a:t>
            </a:r>
          </a:p>
          <a:p>
            <a:pPr marL="285750" indent="-198438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93000"/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Early Childhood Education and Primary Education Teaching</a:t>
            </a:r>
          </a:p>
          <a:p>
            <a:pPr marL="285750" indent="-198438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93000"/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Economics </a:t>
            </a:r>
          </a:p>
          <a:p>
            <a:pPr marL="285750" indent="-198438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93000"/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Geography and Land Planning </a:t>
            </a:r>
          </a:p>
          <a:p>
            <a:pPr marL="285750" indent="-198438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93000"/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Hotel and Tourism Management</a:t>
            </a:r>
          </a:p>
          <a:p>
            <a:pPr marL="285750" indent="-198438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93000"/>
              <a:buFont typeface="Wingdings" panose="05000000000000000000" pitchFamily="2" charset="2"/>
              <a:buChar char="§"/>
              <a:defRPr/>
            </a:pP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Labour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Relations </a:t>
            </a:r>
          </a:p>
          <a:p>
            <a:pPr marL="285750" indent="-198438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93000"/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Law </a:t>
            </a:r>
            <a:endParaRPr lang="es-ES" sz="1600" dirty="0" smtClean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7595461" y="4475596"/>
            <a:ext cx="1953774" cy="1892826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s-ES" sz="1600" b="1" dirty="0" smtClean="0">
                <a:solidFill>
                  <a:srgbClr val="006666"/>
                </a:solidFill>
                <a:latin typeface="+mn-lt"/>
              </a:rPr>
              <a:t>HEALTH SCIENCES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b="1" dirty="0" smtClean="0">
                <a:solidFill>
                  <a:srgbClr val="006666"/>
                </a:solidFill>
                <a:latin typeface="+mn-lt"/>
              </a:rPr>
              <a:t> </a:t>
            </a:r>
            <a:endParaRPr lang="es-ES" sz="1600" b="1" dirty="0">
              <a:solidFill>
                <a:srgbClr val="006666"/>
              </a:solidFill>
              <a:latin typeface="+mn-lt"/>
            </a:endParaRPr>
          </a:p>
          <a:p>
            <a:pPr marL="285750" indent="-198438" fontAlgn="auto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ct val="93000"/>
              <a:buFont typeface="Wingdings" panose="05000000000000000000" pitchFamily="2" charset="2"/>
              <a:buChar char="§"/>
              <a:defRPr/>
            </a:pPr>
            <a:r>
              <a:rPr lang="es-ES" sz="1600" dirty="0" err="1">
                <a:solidFill>
                  <a:prstClr val="black"/>
                </a:solidFill>
                <a:latin typeface="+mn-lt"/>
              </a:rPr>
              <a:t>Logopaedics</a:t>
            </a:r>
            <a:endParaRPr lang="es-ES" sz="1600" dirty="0">
              <a:solidFill>
                <a:prstClr val="black"/>
              </a:solidFill>
              <a:latin typeface="+mn-lt"/>
            </a:endParaRPr>
          </a:p>
          <a:p>
            <a:pPr marL="285750" indent="-198438" fontAlgn="auto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ct val="93000"/>
              <a:buFont typeface="Wingdings" panose="05000000000000000000" pitchFamily="2" charset="2"/>
              <a:buChar char="§"/>
              <a:defRPr/>
            </a:pPr>
            <a:r>
              <a:rPr lang="es-ES" sz="1600" dirty="0">
                <a:solidFill>
                  <a:prstClr val="black"/>
                </a:solidFill>
                <a:latin typeface="+mn-lt"/>
              </a:rPr>
              <a:t>Medicine</a:t>
            </a:r>
          </a:p>
          <a:p>
            <a:pPr marL="285750" indent="-198438" fontAlgn="auto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ct val="93000"/>
              <a:buFont typeface="Wingdings" panose="05000000000000000000" pitchFamily="2" charset="2"/>
              <a:buChar char="§"/>
              <a:defRPr/>
            </a:pPr>
            <a:r>
              <a:rPr lang="es-ES" sz="1600" dirty="0" err="1">
                <a:solidFill>
                  <a:prstClr val="black"/>
                </a:solidFill>
                <a:latin typeface="+mn-lt"/>
              </a:rPr>
              <a:t>Nursing</a:t>
            </a:r>
            <a:r>
              <a:rPr lang="es-ES" sz="1600" dirty="0">
                <a:solidFill>
                  <a:prstClr val="black"/>
                </a:solidFill>
                <a:latin typeface="+mn-lt"/>
              </a:rPr>
              <a:t> </a:t>
            </a:r>
          </a:p>
          <a:p>
            <a:pPr marL="285750" indent="-198438" fontAlgn="auto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ct val="93000"/>
              <a:buFont typeface="Wingdings" panose="05000000000000000000" pitchFamily="2" charset="2"/>
              <a:buChar char="§"/>
              <a:defRPr/>
            </a:pPr>
            <a:r>
              <a:rPr lang="es-ES" sz="1600" dirty="0" err="1">
                <a:solidFill>
                  <a:prstClr val="black"/>
                </a:solidFill>
                <a:latin typeface="+mn-lt"/>
              </a:rPr>
              <a:t>Physiotherapy</a:t>
            </a:r>
            <a:endParaRPr lang="es-ES" sz="1600" dirty="0">
              <a:solidFill>
                <a:prstClr val="black"/>
              </a:solidFill>
              <a:latin typeface="+mn-lt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ES" sz="12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5059627" y="4475596"/>
            <a:ext cx="2471467" cy="90794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s-ES" sz="1600" b="1" dirty="0" smtClean="0">
                <a:solidFill>
                  <a:schemeClr val="bg1"/>
                </a:solidFill>
                <a:latin typeface="+mn-lt"/>
              </a:rPr>
              <a:t>SCIENCES</a:t>
            </a:r>
            <a:endParaRPr lang="es-ES" sz="1600" b="1" dirty="0">
              <a:solidFill>
                <a:schemeClr val="bg1"/>
              </a:solidFill>
              <a:latin typeface="+mn-lt"/>
            </a:endParaRPr>
          </a:p>
          <a:p>
            <a:pPr marL="285750" indent="-198438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50000"/>
                </a:schemeClr>
              </a:buClr>
              <a:buSzPct val="93000"/>
              <a:buFont typeface="Wingdings" panose="05000000000000000000" pitchFamily="2" charset="2"/>
              <a:buChar char="§"/>
              <a:defRPr/>
            </a:pPr>
            <a:r>
              <a:rPr lang="es-ES" sz="1600" dirty="0" err="1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Mathematics</a:t>
            </a:r>
            <a:r>
              <a:rPr lang="es-ES" sz="16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 </a:t>
            </a:r>
          </a:p>
          <a:p>
            <a:pPr marL="285750" indent="-198438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50000"/>
                </a:schemeClr>
              </a:buClr>
              <a:buSzPct val="93000"/>
              <a:buFont typeface="Wingdings" panose="05000000000000000000" pitchFamily="2" charset="2"/>
              <a:buChar char="§"/>
              <a:defRPr/>
            </a:pPr>
            <a:r>
              <a:rPr lang="es-ES" sz="1600" dirty="0" err="1">
                <a:solidFill>
                  <a:schemeClr val="accent6">
                    <a:lumMod val="50000"/>
                  </a:schemeClr>
                </a:solidFill>
                <a:latin typeface="+mn-lt"/>
              </a:rPr>
              <a:t>Physics</a:t>
            </a:r>
            <a:endParaRPr lang="es-ES" sz="1600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Studying</a:t>
            </a:r>
            <a:r>
              <a:rPr lang="es-ES" dirty="0"/>
              <a:t> at UC </a:t>
            </a:r>
          </a:p>
        </p:txBody>
      </p:sp>
    </p:spTree>
    <p:extLst>
      <p:ext uri="{BB962C8B-B14F-4D97-AF65-F5344CB8AC3E}">
        <p14:creationId xmlns:p14="http://schemas.microsoft.com/office/powerpoint/2010/main" val="164127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69224" y="1604641"/>
            <a:ext cx="3011568" cy="46196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1200"/>
              </a:spcAft>
              <a:defRPr/>
            </a:pPr>
            <a:r>
              <a:rPr lang="es-ES" sz="2400" b="1" cap="all" dirty="0" smtClean="0">
                <a:solidFill>
                  <a:schemeClr val="accent3"/>
                </a:solidFill>
                <a:latin typeface="Calibri" pitchFamily="34" charset="0"/>
              </a:rPr>
              <a:t>Official Masters</a:t>
            </a:r>
            <a:endParaRPr lang="en-US" sz="2400" cap="all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3350108" y="3687122"/>
            <a:ext cx="3619116" cy="2262158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s-ES" sz="1600" b="1" cap="all" dirty="0">
                <a:solidFill>
                  <a:srgbClr val="006666"/>
                </a:solidFill>
                <a:latin typeface="+mn-lt"/>
              </a:rPr>
              <a:t>Arts and </a:t>
            </a:r>
            <a:r>
              <a:rPr lang="es-ES" sz="1600" b="1" cap="all" dirty="0" err="1" smtClean="0">
                <a:solidFill>
                  <a:srgbClr val="006666"/>
                </a:solidFill>
                <a:latin typeface="+mn-lt"/>
              </a:rPr>
              <a:t>Humanities</a:t>
            </a:r>
            <a:endParaRPr lang="es-ES" sz="1600" b="1" cap="all" dirty="0">
              <a:solidFill>
                <a:srgbClr val="006666"/>
              </a:solidFill>
              <a:latin typeface="+mn-lt"/>
            </a:endParaRPr>
          </a:p>
          <a:p>
            <a:pPr marL="285750" indent="-198438" fontAlgn="auto">
              <a:spcBef>
                <a:spcPts val="0"/>
              </a:spcBef>
              <a:spcAft>
                <a:spcPts val="0"/>
              </a:spcAft>
              <a:buClr>
                <a:schemeClr val="accent1">
                  <a:lumMod val="50000"/>
                </a:schemeClr>
              </a:buClr>
              <a:buSzPct val="93000"/>
              <a:buFont typeface="Wingdings" panose="05000000000000000000" pitchFamily="2" charset="2"/>
              <a:buChar char="§"/>
              <a:defRPr/>
            </a:pPr>
            <a:r>
              <a:rPr lang="es-ES" sz="1200" dirty="0" err="1">
                <a:latin typeface="+mn-lt"/>
              </a:rPr>
              <a:t>Contemporary</a:t>
            </a:r>
            <a:r>
              <a:rPr lang="es-ES" sz="1200" dirty="0">
                <a:latin typeface="+mn-lt"/>
              </a:rPr>
              <a:t> </a:t>
            </a:r>
            <a:r>
              <a:rPr lang="es-ES" sz="1200" dirty="0" err="1" smtClean="0">
                <a:latin typeface="+mn-lt"/>
              </a:rPr>
              <a:t>History</a:t>
            </a:r>
            <a:endParaRPr lang="es-ES" sz="1200" dirty="0" smtClean="0">
              <a:latin typeface="+mn-lt"/>
            </a:endParaRPr>
          </a:p>
          <a:p>
            <a:pPr marL="285750" indent="-198438" fontAlgn="auto">
              <a:spcBef>
                <a:spcPts val="0"/>
              </a:spcBef>
              <a:spcAft>
                <a:spcPts val="0"/>
              </a:spcAft>
              <a:buClr>
                <a:schemeClr val="accent1">
                  <a:lumMod val="50000"/>
                </a:schemeClr>
              </a:buClr>
              <a:buSzPct val="93000"/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latin typeface="+mn-lt"/>
              </a:rPr>
              <a:t>From the Mediterranean to the Atlantic Master's Degree: The Construction of Europe between the Ancient and the Mediaeval </a:t>
            </a:r>
            <a:r>
              <a:rPr lang="en-US" sz="1200" dirty="0" smtClean="0">
                <a:latin typeface="+mn-lt"/>
              </a:rPr>
              <a:t>Worlds</a:t>
            </a:r>
          </a:p>
          <a:p>
            <a:pPr marL="285750" indent="-198438" fontAlgn="auto">
              <a:spcBef>
                <a:spcPts val="0"/>
              </a:spcBef>
              <a:spcAft>
                <a:spcPts val="0"/>
              </a:spcAft>
              <a:buClr>
                <a:schemeClr val="accent1">
                  <a:lumMod val="50000"/>
                </a:schemeClr>
              </a:buClr>
              <a:buSzPct val="93000"/>
              <a:buFont typeface="Wingdings" panose="05000000000000000000" pitchFamily="2" charset="2"/>
              <a:buChar char="§"/>
              <a:defRPr/>
            </a:pPr>
            <a:r>
              <a:rPr lang="es-ES" sz="1200" dirty="0" err="1">
                <a:latin typeface="+mn-lt"/>
              </a:rPr>
              <a:t>Historical</a:t>
            </a:r>
            <a:r>
              <a:rPr lang="es-ES" sz="1200" dirty="0">
                <a:latin typeface="+mn-lt"/>
              </a:rPr>
              <a:t> and Territorial </a:t>
            </a:r>
            <a:r>
              <a:rPr lang="es-ES" sz="1200" dirty="0" err="1" smtClean="0">
                <a:latin typeface="+mn-lt"/>
              </a:rPr>
              <a:t>Heritage</a:t>
            </a:r>
            <a:endParaRPr lang="es-ES" sz="1200" dirty="0" smtClean="0">
              <a:latin typeface="+mn-lt"/>
            </a:endParaRPr>
          </a:p>
          <a:p>
            <a:pPr marL="285750" indent="-198438" fontAlgn="auto">
              <a:spcBef>
                <a:spcPts val="0"/>
              </a:spcBef>
              <a:spcAft>
                <a:spcPts val="0"/>
              </a:spcAft>
              <a:buClr>
                <a:schemeClr val="accent1">
                  <a:lumMod val="50000"/>
                </a:schemeClr>
              </a:buClr>
              <a:buSzPct val="93000"/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latin typeface="+mn-lt"/>
              </a:rPr>
              <a:t>Modern History: 'Monarchy of Spain' </a:t>
            </a:r>
            <a:r>
              <a:rPr lang="en-US" sz="1200" dirty="0" smtClean="0">
                <a:latin typeface="+mn-lt"/>
              </a:rPr>
              <a:t>16</a:t>
            </a:r>
            <a:r>
              <a:rPr lang="en-US" sz="1200" baseline="30000" dirty="0" smtClean="0">
                <a:latin typeface="+mn-lt"/>
              </a:rPr>
              <a:t>th</a:t>
            </a:r>
            <a:r>
              <a:rPr lang="en-US" sz="1200" dirty="0" smtClean="0">
                <a:latin typeface="+mn-lt"/>
              </a:rPr>
              <a:t> </a:t>
            </a:r>
            <a:r>
              <a:rPr lang="en-US" sz="1200" dirty="0">
                <a:latin typeface="+mn-lt"/>
              </a:rPr>
              <a:t>- 18</a:t>
            </a:r>
            <a:r>
              <a:rPr lang="en-US" sz="1200" baseline="30000" dirty="0">
                <a:latin typeface="+mn-lt"/>
              </a:rPr>
              <a:t>th</a:t>
            </a:r>
            <a:r>
              <a:rPr lang="en-US" sz="1200" dirty="0">
                <a:latin typeface="+mn-lt"/>
              </a:rPr>
              <a:t> </a:t>
            </a:r>
            <a:r>
              <a:rPr lang="en-US" sz="1200" dirty="0" smtClean="0">
                <a:latin typeface="+mn-lt"/>
              </a:rPr>
              <a:t>Centuries</a:t>
            </a:r>
          </a:p>
          <a:p>
            <a:pPr marL="285750" indent="-198438" fontAlgn="auto">
              <a:spcBef>
                <a:spcPts val="0"/>
              </a:spcBef>
              <a:spcAft>
                <a:spcPts val="0"/>
              </a:spcAft>
              <a:buClr>
                <a:schemeClr val="accent1">
                  <a:lumMod val="50000"/>
                </a:schemeClr>
              </a:buClr>
              <a:buSzPct val="93000"/>
              <a:buFont typeface="Wingdings" panose="05000000000000000000" pitchFamily="2" charset="2"/>
              <a:buChar char="§"/>
              <a:defRPr/>
            </a:pPr>
            <a:r>
              <a:rPr lang="es-ES" sz="1200" dirty="0" err="1">
                <a:latin typeface="+mn-lt"/>
              </a:rPr>
              <a:t>Prehistory</a:t>
            </a:r>
            <a:r>
              <a:rPr lang="es-ES" sz="1200" dirty="0">
                <a:latin typeface="+mn-lt"/>
              </a:rPr>
              <a:t> and </a:t>
            </a:r>
            <a:r>
              <a:rPr lang="es-ES" sz="1200" dirty="0" err="1" smtClean="0">
                <a:latin typeface="+mn-lt"/>
              </a:rPr>
              <a:t>Archaeology</a:t>
            </a:r>
            <a:endParaRPr lang="es-ES" sz="1200" dirty="0" smtClean="0">
              <a:latin typeface="+mn-lt"/>
            </a:endParaRPr>
          </a:p>
          <a:p>
            <a:pPr marL="285750" indent="-198438" fontAlgn="auto">
              <a:spcBef>
                <a:spcPts val="0"/>
              </a:spcBef>
              <a:spcAft>
                <a:spcPts val="0"/>
              </a:spcAft>
              <a:buClr>
                <a:schemeClr val="accent1">
                  <a:lumMod val="50000"/>
                </a:schemeClr>
              </a:buClr>
              <a:buSzPct val="93000"/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latin typeface="+mn-lt"/>
              </a:rPr>
              <a:t>Teaching Spanish as a Foreign </a:t>
            </a:r>
            <a:r>
              <a:rPr lang="en-US" sz="1200" dirty="0" smtClean="0">
                <a:latin typeface="+mn-lt"/>
              </a:rPr>
              <a:t>Language</a:t>
            </a:r>
          </a:p>
          <a:p>
            <a:pPr marL="285750" indent="-198438" fontAlgn="auto">
              <a:spcBef>
                <a:spcPts val="0"/>
              </a:spcBef>
              <a:spcAft>
                <a:spcPts val="0"/>
              </a:spcAft>
              <a:buClr>
                <a:schemeClr val="accent1">
                  <a:lumMod val="50000"/>
                </a:schemeClr>
              </a:buClr>
              <a:buSzPct val="93000"/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latin typeface="+mn-lt"/>
              </a:rPr>
              <a:t>Territorial Resources and Planning Strategies</a:t>
            </a:r>
            <a:endParaRPr lang="es-ES" sz="1200" dirty="0">
              <a:latin typeface="+mn-lt"/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56456" y="2025129"/>
            <a:ext cx="3240360" cy="392415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s-ES" sz="1600" b="1" cap="all" dirty="0">
                <a:solidFill>
                  <a:schemeClr val="bg1"/>
                </a:solidFill>
                <a:latin typeface="+mn-lt"/>
              </a:rPr>
              <a:t>Engineering and </a:t>
            </a:r>
            <a:r>
              <a:rPr lang="es-ES" sz="1600" b="1" cap="all" dirty="0" err="1">
                <a:solidFill>
                  <a:schemeClr val="bg1"/>
                </a:solidFill>
                <a:latin typeface="+mn-lt"/>
              </a:rPr>
              <a:t>Architecture</a:t>
            </a:r>
            <a:r>
              <a:rPr lang="es-ES" sz="1600" b="1" dirty="0">
                <a:solidFill>
                  <a:schemeClr val="bg1"/>
                </a:solidFill>
                <a:latin typeface="+mn-lt"/>
              </a:rPr>
              <a:t> </a:t>
            </a:r>
          </a:p>
          <a:p>
            <a:pPr marL="285750" indent="-198438" fontAlgn="auto">
              <a:spcBef>
                <a:spcPts val="0"/>
              </a:spcBef>
              <a:spcAft>
                <a:spcPts val="0"/>
              </a:spcAft>
              <a:buClr>
                <a:schemeClr val="tx2">
                  <a:lumMod val="85000"/>
                  <a:lumOff val="15000"/>
                </a:schemeClr>
              </a:buClr>
              <a:buSzPct val="92000"/>
              <a:buFont typeface="Wingdings" panose="05000000000000000000" pitchFamily="2" charset="2"/>
              <a:buChar char="§"/>
              <a:defRPr/>
            </a:pPr>
            <a:r>
              <a:rPr lang="en-GB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Chemical 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engineering</a:t>
            </a:r>
            <a:endParaRPr lang="es-E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285750" indent="-198438" fontAlgn="auto">
              <a:spcBef>
                <a:spcPts val="0"/>
              </a:spcBef>
              <a:spcAft>
                <a:spcPts val="0"/>
              </a:spcAft>
              <a:buClr>
                <a:schemeClr val="tx2">
                  <a:lumMod val="85000"/>
                  <a:lumOff val="15000"/>
                </a:schemeClr>
              </a:buClr>
              <a:buSzPct val="92000"/>
              <a:buFont typeface="Wingdings" panose="05000000000000000000" pitchFamily="2" charset="2"/>
              <a:buChar char="§"/>
              <a:defRPr/>
            </a:pP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Civil Engineering</a:t>
            </a:r>
            <a:endParaRPr lang="es-E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285750" indent="-198438" fontAlgn="auto">
              <a:spcBef>
                <a:spcPts val="0"/>
              </a:spcBef>
              <a:spcAft>
                <a:spcPts val="0"/>
              </a:spcAft>
              <a:buClr>
                <a:schemeClr val="tx2">
                  <a:lumMod val="85000"/>
                  <a:lumOff val="15000"/>
                </a:schemeClr>
              </a:buClr>
              <a:buSzPct val="92000"/>
              <a:buFont typeface="Wingdings" panose="05000000000000000000" pitchFamily="2" charset="2"/>
              <a:buChar char="§"/>
              <a:defRPr/>
            </a:pP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Civil Engineering Research</a:t>
            </a:r>
            <a:endParaRPr lang="es-E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285750" indent="-198438" fontAlgn="auto">
              <a:spcBef>
                <a:spcPts val="0"/>
              </a:spcBef>
              <a:spcAft>
                <a:spcPts val="0"/>
              </a:spcAft>
              <a:buClr>
                <a:schemeClr val="tx2">
                  <a:lumMod val="85000"/>
                  <a:lumOff val="15000"/>
                </a:schemeClr>
              </a:buClr>
              <a:buSzPct val="92000"/>
              <a:buFont typeface="Wingdings" panose="05000000000000000000" pitchFamily="2" charset="2"/>
              <a:buChar char="§"/>
              <a:defRPr/>
            </a:pP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Coast and Port engineering</a:t>
            </a:r>
            <a:endParaRPr lang="es-E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285750" indent="-198438" fontAlgn="auto">
              <a:spcBef>
                <a:spcPts val="0"/>
              </a:spcBef>
              <a:spcAft>
                <a:spcPts val="0"/>
              </a:spcAft>
              <a:buClr>
                <a:schemeClr val="tx2">
                  <a:lumMod val="85000"/>
                  <a:lumOff val="15000"/>
                </a:schemeClr>
              </a:buClr>
              <a:buSzPct val="92000"/>
              <a:buFont typeface="Wingdings" panose="05000000000000000000" pitchFamily="2" charset="2"/>
              <a:buChar char="§"/>
              <a:defRPr/>
            </a:pP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Computing engineering</a:t>
            </a:r>
            <a:endParaRPr lang="es-E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285750" indent="-198438" fontAlgn="auto">
              <a:spcBef>
                <a:spcPts val="0"/>
              </a:spcBef>
              <a:spcAft>
                <a:spcPts val="0"/>
              </a:spcAft>
              <a:buClr>
                <a:schemeClr val="tx2">
                  <a:lumMod val="85000"/>
                  <a:lumOff val="15000"/>
                </a:schemeClr>
              </a:buClr>
              <a:buSzPct val="92000"/>
              <a:buFont typeface="Wingdings" panose="05000000000000000000" pitchFamily="2" charset="2"/>
              <a:buChar char="§"/>
              <a:defRPr/>
            </a:pP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Construction Research, Technology and Management in Europe</a:t>
            </a:r>
            <a:endParaRPr lang="es-E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285750" indent="-198438" fontAlgn="auto">
              <a:spcBef>
                <a:spcPts val="0"/>
              </a:spcBef>
              <a:spcAft>
                <a:spcPts val="0"/>
              </a:spcAft>
              <a:buClr>
                <a:schemeClr val="tx2">
                  <a:lumMod val="85000"/>
                  <a:lumOff val="15000"/>
                </a:schemeClr>
              </a:buClr>
              <a:buSzPct val="92000"/>
              <a:buFont typeface="Wingdings" panose="05000000000000000000" pitchFamily="2" charset="2"/>
              <a:buChar char="§"/>
              <a:defRPr/>
            </a:pP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Environmental Engineering</a:t>
            </a:r>
            <a:endParaRPr lang="es-E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285750" indent="-198438" fontAlgn="auto">
              <a:spcBef>
                <a:spcPts val="0"/>
              </a:spcBef>
              <a:spcAft>
                <a:spcPts val="0"/>
              </a:spcAft>
              <a:buClr>
                <a:schemeClr val="tx2">
                  <a:lumMod val="85000"/>
                  <a:lumOff val="15000"/>
                </a:schemeClr>
              </a:buClr>
              <a:buSzPct val="92000"/>
              <a:buFont typeface="Wingdings" panose="05000000000000000000" pitchFamily="2" charset="2"/>
              <a:buChar char="§"/>
              <a:defRPr/>
            </a:pP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Environmental Engineering Research</a:t>
            </a:r>
            <a:endParaRPr lang="es-E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285750" indent="-198438" fontAlgn="auto">
              <a:spcBef>
                <a:spcPts val="0"/>
              </a:spcBef>
              <a:spcAft>
                <a:spcPts val="0"/>
              </a:spcAft>
              <a:buClr>
                <a:schemeClr val="tx2">
                  <a:lumMod val="85000"/>
                  <a:lumOff val="15000"/>
                </a:schemeClr>
              </a:buClr>
              <a:buSzPct val="92000"/>
              <a:buFont typeface="Wingdings" panose="05000000000000000000" pitchFamily="2" charset="2"/>
              <a:buChar char="§"/>
              <a:defRPr/>
            </a:pP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Industrial Engineering</a:t>
            </a:r>
            <a:endParaRPr lang="es-E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285750" indent="-198438" fontAlgn="auto">
              <a:spcBef>
                <a:spcPts val="0"/>
              </a:spcBef>
              <a:spcAft>
                <a:spcPts val="0"/>
              </a:spcAft>
              <a:buClr>
                <a:schemeClr val="tx2">
                  <a:lumMod val="85000"/>
                  <a:lumOff val="15000"/>
                </a:schemeClr>
              </a:buClr>
              <a:buSzPct val="92000"/>
              <a:buFont typeface="Wingdings" panose="05000000000000000000" pitchFamily="2" charset="2"/>
              <a:buChar char="§"/>
              <a:defRPr/>
            </a:pP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Industrial Engineering Research</a:t>
            </a:r>
            <a:endParaRPr lang="es-E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285750" indent="-198438" fontAlgn="auto">
              <a:spcBef>
                <a:spcPts val="0"/>
              </a:spcBef>
              <a:spcAft>
                <a:spcPts val="0"/>
              </a:spcAft>
              <a:buClr>
                <a:schemeClr val="tx2">
                  <a:lumMod val="85000"/>
                  <a:lumOff val="15000"/>
                </a:schemeClr>
              </a:buClr>
              <a:buSzPct val="92000"/>
              <a:buFont typeface="Wingdings" panose="05000000000000000000" pitchFamily="2" charset="2"/>
              <a:buChar char="§"/>
              <a:defRPr/>
            </a:pP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Integrated management of water systems</a:t>
            </a:r>
            <a:endParaRPr lang="es-E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285750" indent="-198438" fontAlgn="auto">
              <a:spcBef>
                <a:spcPts val="0"/>
              </a:spcBef>
              <a:spcAft>
                <a:spcPts val="0"/>
              </a:spcAft>
              <a:buClr>
                <a:schemeClr val="tx2">
                  <a:lumMod val="85000"/>
                  <a:lumOff val="15000"/>
                </a:schemeClr>
              </a:buClr>
              <a:buSzPct val="92000"/>
              <a:buFont typeface="Wingdings" panose="05000000000000000000" pitchFamily="2" charset="2"/>
              <a:buChar char="§"/>
              <a:defRPr/>
            </a:pP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Integrity and Durability of Materials, Components and Structures</a:t>
            </a:r>
            <a:endParaRPr lang="es-E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285750" indent="-198438" fontAlgn="auto">
              <a:spcBef>
                <a:spcPts val="0"/>
              </a:spcBef>
              <a:spcAft>
                <a:spcPts val="0"/>
              </a:spcAft>
              <a:buClr>
                <a:schemeClr val="tx2">
                  <a:lumMod val="85000"/>
                  <a:lumOff val="15000"/>
                </a:schemeClr>
              </a:buClr>
              <a:buSzPct val="92000"/>
              <a:buFont typeface="Wingdings" panose="05000000000000000000" pitchFamily="2" charset="2"/>
              <a:buChar char="§"/>
              <a:defRPr/>
            </a:pP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Marine Engineering</a:t>
            </a:r>
            <a:endParaRPr lang="es-E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285750" indent="-198438" fontAlgn="auto">
              <a:spcBef>
                <a:spcPts val="0"/>
              </a:spcBef>
              <a:spcAft>
                <a:spcPts val="0"/>
              </a:spcAft>
              <a:buClr>
                <a:schemeClr val="tx2">
                  <a:lumMod val="85000"/>
                  <a:lumOff val="15000"/>
                </a:schemeClr>
              </a:buClr>
              <a:buSzPct val="92000"/>
              <a:buFont typeface="Wingdings" panose="05000000000000000000" pitchFamily="2" charset="2"/>
              <a:buChar char="§"/>
              <a:defRPr/>
            </a:pP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Mining engineering</a:t>
            </a:r>
            <a:endParaRPr lang="es-E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285750" indent="-198438" fontAlgn="auto">
              <a:spcBef>
                <a:spcPts val="0"/>
              </a:spcBef>
              <a:spcAft>
                <a:spcPts val="0"/>
              </a:spcAft>
              <a:buClr>
                <a:schemeClr val="tx2">
                  <a:lumMod val="85000"/>
                  <a:lumOff val="15000"/>
                </a:schemeClr>
              </a:buClr>
              <a:buSzPct val="92000"/>
              <a:buFont typeface="Wingdings" panose="05000000000000000000" pitchFamily="2" charset="2"/>
              <a:buChar char="§"/>
              <a:defRPr/>
            </a:pP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Nautical Engineering and Maritime Management</a:t>
            </a:r>
            <a:endParaRPr lang="es-E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285750" indent="-198438" fontAlgn="auto">
              <a:spcBef>
                <a:spcPts val="0"/>
              </a:spcBef>
              <a:spcAft>
                <a:spcPts val="0"/>
              </a:spcAft>
              <a:buClr>
                <a:schemeClr val="tx2">
                  <a:lumMod val="85000"/>
                  <a:lumOff val="15000"/>
                </a:schemeClr>
              </a:buClr>
              <a:buSzPct val="92000"/>
              <a:buFont typeface="Wingdings" panose="05000000000000000000" pitchFamily="2" charset="2"/>
              <a:buChar char="§"/>
              <a:defRPr/>
            </a:pPr>
            <a:r>
              <a:rPr lang="es-E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Telecommunication </a:t>
            </a:r>
            <a:r>
              <a:rPr lang="es-E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Engineering</a:t>
            </a:r>
          </a:p>
        </p:txBody>
      </p:sp>
      <p:sp>
        <p:nvSpPr>
          <p:cNvPr id="14" name="13 Rectángulo"/>
          <p:cNvSpPr/>
          <p:nvPr/>
        </p:nvSpPr>
        <p:spPr>
          <a:xfrm>
            <a:off x="3350107" y="1556792"/>
            <a:ext cx="3619117" cy="20774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s-ES" sz="1600" b="1" cap="all" dirty="0" err="1">
                <a:solidFill>
                  <a:schemeClr val="bg1"/>
                </a:solidFill>
                <a:latin typeface="+mn-lt"/>
              </a:rPr>
              <a:t>Law</a:t>
            </a:r>
            <a:r>
              <a:rPr lang="es-ES" sz="1600" b="1" cap="all" dirty="0">
                <a:solidFill>
                  <a:schemeClr val="bg1"/>
                </a:solidFill>
                <a:latin typeface="+mn-lt"/>
              </a:rPr>
              <a:t> and Social </a:t>
            </a:r>
            <a:r>
              <a:rPr lang="es-ES" sz="1600" b="1" cap="all" dirty="0" err="1">
                <a:solidFill>
                  <a:schemeClr val="bg1"/>
                </a:solidFill>
                <a:latin typeface="+mn-lt"/>
              </a:rPr>
              <a:t>Sciences</a:t>
            </a:r>
            <a:r>
              <a:rPr lang="es-ES" sz="1600" b="1" cap="all" dirty="0">
                <a:solidFill>
                  <a:schemeClr val="bg1"/>
                </a:solidFill>
                <a:latin typeface="+mn-lt"/>
              </a:rPr>
              <a:t> </a:t>
            </a:r>
          </a:p>
          <a:p>
            <a:pPr marL="285750" indent="-198438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93000"/>
              <a:buFont typeface="Wingdings" panose="05000000000000000000" pitchFamily="2" charset="2"/>
              <a:buChar char="§"/>
              <a:defRPr/>
            </a:pP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Access to the Profession of Lawyer</a:t>
            </a:r>
          </a:p>
          <a:p>
            <a:pPr marL="285750" indent="-198438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93000"/>
              <a:buFont typeface="Wingdings" panose="05000000000000000000" pitchFamily="2" charset="2"/>
              <a:buChar char="§"/>
              <a:defRPr/>
            </a:pPr>
            <a:r>
              <a:rPr lang="es-ES" sz="12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Business Administration</a:t>
            </a:r>
          </a:p>
          <a:p>
            <a:pPr marL="285750" indent="-198438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93000"/>
              <a:buFont typeface="Wingdings" panose="05000000000000000000" pitchFamily="2" charset="2"/>
              <a:buChar char="§"/>
              <a:defRPr/>
            </a:pPr>
            <a:r>
              <a:rPr lang="es-ES" sz="12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Business and </a:t>
            </a:r>
            <a:r>
              <a:rPr lang="es-ES" sz="1200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Information</a:t>
            </a:r>
            <a:r>
              <a:rPr lang="es-ES" sz="12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s-ES" sz="12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Technologies</a:t>
            </a:r>
          </a:p>
          <a:p>
            <a:pPr marL="285750" indent="-198438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93000"/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Economics: Instruments of Economic 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Analysis</a:t>
            </a:r>
          </a:p>
          <a:p>
            <a:pPr marL="285750" indent="-198438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93000"/>
              <a:buFont typeface="Wingdings" panose="05000000000000000000" pitchFamily="2" charset="2"/>
              <a:buChar char="§"/>
              <a:defRPr/>
            </a:pPr>
            <a:r>
              <a:rPr lang="es-ES" sz="12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Hotel Administration and </a:t>
            </a:r>
            <a:r>
              <a:rPr lang="es-ES" sz="12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Management</a:t>
            </a:r>
          </a:p>
          <a:p>
            <a:pPr marL="285750" indent="-198438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93000"/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Learning and Teaching of Second 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Languages</a:t>
            </a:r>
          </a:p>
          <a:p>
            <a:pPr marL="285750" indent="-198438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93000"/>
              <a:buFont typeface="Wingdings" panose="05000000000000000000" pitchFamily="2" charset="2"/>
              <a:buChar char="§"/>
              <a:defRPr/>
            </a:pPr>
            <a:r>
              <a:rPr lang="es-ES" sz="12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Marketing Management (</a:t>
            </a:r>
            <a:r>
              <a:rPr lang="es-ES" sz="1200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Tourism</a:t>
            </a:r>
            <a:r>
              <a:rPr lang="es-ES" sz="12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s-ES" sz="1200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Businesses</a:t>
            </a:r>
            <a:r>
              <a:rPr lang="es-ES" sz="12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)</a:t>
            </a:r>
          </a:p>
          <a:p>
            <a:pPr marL="285750" indent="-198438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93000"/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Research and Innovation in Educational 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Contexts</a:t>
            </a:r>
          </a:p>
          <a:p>
            <a:pPr marL="285750" indent="-198438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93000"/>
              <a:buFont typeface="Wingdings" panose="05000000000000000000" pitchFamily="2" charset="2"/>
              <a:buChar char="§"/>
              <a:defRPr/>
            </a:pPr>
            <a:r>
              <a:rPr lang="es-ES" sz="1200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Secondary</a:t>
            </a:r>
            <a:r>
              <a:rPr lang="es-ES" sz="12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s-ES" sz="1200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Education</a:t>
            </a:r>
            <a:r>
              <a:rPr lang="es-ES" sz="12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s-ES" sz="1200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Teacher</a:t>
            </a:r>
            <a:r>
              <a:rPr lang="es-ES" sz="12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Training</a:t>
            </a:r>
          </a:p>
        </p:txBody>
      </p:sp>
      <p:sp>
        <p:nvSpPr>
          <p:cNvPr id="16" name="15 Rectángulo"/>
          <p:cNvSpPr/>
          <p:nvPr/>
        </p:nvSpPr>
        <p:spPr>
          <a:xfrm>
            <a:off x="7022515" y="4429726"/>
            <a:ext cx="2808312" cy="152349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s-ES" sz="1600" b="1" dirty="0" smtClean="0">
                <a:solidFill>
                  <a:schemeClr val="bg1"/>
                </a:solidFill>
                <a:latin typeface="+mn-lt"/>
              </a:rPr>
              <a:t>SCIENCES </a:t>
            </a:r>
            <a:endParaRPr lang="es-ES" sz="1600" b="1" dirty="0">
              <a:solidFill>
                <a:schemeClr val="bg1"/>
              </a:solidFill>
              <a:latin typeface="+mn-lt"/>
            </a:endParaRPr>
          </a:p>
          <a:p>
            <a:pPr marL="285750" indent="-198438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50000"/>
                </a:schemeClr>
              </a:buClr>
              <a:buSzPct val="93000"/>
              <a:buFont typeface="Wingdings" panose="05000000000000000000" pitchFamily="2" charset="2"/>
              <a:buChar char="§"/>
              <a:defRPr/>
            </a:pPr>
            <a:r>
              <a:rPr lang="es-ES" sz="1200" dirty="0" err="1">
                <a:solidFill>
                  <a:schemeClr val="accent6">
                    <a:lumMod val="50000"/>
                  </a:schemeClr>
                </a:solidFill>
                <a:latin typeface="+mn-lt"/>
              </a:rPr>
              <a:t>Mathematics</a:t>
            </a:r>
            <a:r>
              <a:rPr lang="es-ES" sz="12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 and </a:t>
            </a:r>
            <a:r>
              <a:rPr lang="es-ES" sz="12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Computing</a:t>
            </a:r>
          </a:p>
          <a:p>
            <a:pPr marL="285750" indent="-198438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50000"/>
                </a:schemeClr>
              </a:buClr>
              <a:buSzPct val="93000"/>
              <a:buFont typeface="Wingdings" panose="05000000000000000000" pitchFamily="2" charset="2"/>
              <a:buChar char="§"/>
              <a:defRPr/>
            </a:pPr>
            <a:r>
              <a:rPr lang="es-ES" sz="12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New </a:t>
            </a:r>
            <a:r>
              <a:rPr lang="es-ES" sz="1200" dirty="0" err="1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Materials</a:t>
            </a:r>
            <a:endParaRPr lang="es-ES" sz="1200" dirty="0" smtClean="0">
              <a:solidFill>
                <a:schemeClr val="accent6">
                  <a:lumMod val="50000"/>
                </a:schemeClr>
              </a:solidFill>
              <a:latin typeface="+mn-lt"/>
            </a:endParaRPr>
          </a:p>
          <a:p>
            <a:pPr marL="285750" indent="-198438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50000"/>
                </a:schemeClr>
              </a:buClr>
              <a:buSzPct val="93000"/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Physics, Instrumentation and the </a:t>
            </a:r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Environment</a:t>
            </a:r>
          </a:p>
          <a:p>
            <a:pPr marL="285750" indent="-198438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50000"/>
                </a:schemeClr>
              </a:buClr>
              <a:buSzPct val="93000"/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Theoretical Chemistry and </a:t>
            </a:r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Computational Modelling</a:t>
            </a:r>
            <a:endParaRPr lang="es-ES" sz="1600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7022515" y="1556792"/>
            <a:ext cx="2808312" cy="2816156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s-ES" sz="1600" b="1" cap="all" dirty="0">
                <a:solidFill>
                  <a:srgbClr val="006666"/>
                </a:solidFill>
                <a:latin typeface="+mn-lt"/>
              </a:rPr>
              <a:t>Health </a:t>
            </a:r>
            <a:r>
              <a:rPr lang="es-ES" sz="1600" b="1" cap="all" dirty="0" err="1" smtClean="0">
                <a:solidFill>
                  <a:srgbClr val="006666"/>
                </a:solidFill>
                <a:latin typeface="+mn-lt"/>
              </a:rPr>
              <a:t>Sciences</a:t>
            </a:r>
            <a:r>
              <a:rPr lang="es-ES" sz="1600" b="1" dirty="0" smtClean="0">
                <a:solidFill>
                  <a:srgbClr val="006666"/>
                </a:solidFill>
                <a:latin typeface="+mn-lt"/>
              </a:rPr>
              <a:t> </a:t>
            </a:r>
            <a:endParaRPr lang="es-ES" sz="1600" b="1" dirty="0">
              <a:solidFill>
                <a:srgbClr val="006666"/>
              </a:solidFill>
              <a:latin typeface="+mn-lt"/>
            </a:endParaRPr>
          </a:p>
          <a:p>
            <a:pPr marL="285750" lvl="0" indent="-198438" fontAlgn="auto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ct val="93000"/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solidFill>
                  <a:prstClr val="black"/>
                </a:solidFill>
                <a:latin typeface="+mn-lt"/>
              </a:rPr>
              <a:t>Advances in </a:t>
            </a:r>
            <a:r>
              <a:rPr lang="en-US" sz="1200" dirty="0" err="1">
                <a:solidFill>
                  <a:prstClr val="black"/>
                </a:solidFill>
                <a:latin typeface="+mn-lt"/>
              </a:rPr>
              <a:t>Neurorehabilitation</a:t>
            </a:r>
            <a:r>
              <a:rPr lang="en-US" sz="1200" dirty="0">
                <a:solidFill>
                  <a:prstClr val="black"/>
                </a:solidFill>
                <a:latin typeface="+mn-lt"/>
              </a:rPr>
              <a:t> of communicative and motor </a:t>
            </a:r>
            <a:r>
              <a:rPr lang="en-US" sz="1200" dirty="0" smtClean="0">
                <a:solidFill>
                  <a:prstClr val="black"/>
                </a:solidFill>
                <a:latin typeface="+mn-lt"/>
              </a:rPr>
              <a:t>functions</a:t>
            </a:r>
          </a:p>
          <a:p>
            <a:pPr marL="285750" lvl="0" indent="-198438" fontAlgn="auto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ct val="93000"/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solidFill>
                  <a:prstClr val="black"/>
                </a:solidFill>
                <a:latin typeface="+mn-lt"/>
              </a:rPr>
              <a:t>Clinical and Basic Aspects of </a:t>
            </a:r>
            <a:r>
              <a:rPr lang="en-US" sz="1200" dirty="0" smtClean="0">
                <a:solidFill>
                  <a:prstClr val="black"/>
                </a:solidFill>
                <a:latin typeface="+mn-lt"/>
              </a:rPr>
              <a:t>Pain</a:t>
            </a:r>
          </a:p>
          <a:p>
            <a:pPr marL="285750" lvl="0" indent="-198438" fontAlgn="auto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ct val="93000"/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solidFill>
                  <a:prstClr val="black"/>
                </a:solidFill>
                <a:latin typeface="+mn-lt"/>
              </a:rPr>
              <a:t>Genetic, Nutritional and Environmental Conditioning Factors for Growth and </a:t>
            </a:r>
            <a:r>
              <a:rPr lang="en-US" sz="1200" dirty="0" smtClean="0">
                <a:solidFill>
                  <a:prstClr val="black"/>
                </a:solidFill>
                <a:latin typeface="+mn-lt"/>
              </a:rPr>
              <a:t>Development</a:t>
            </a:r>
          </a:p>
          <a:p>
            <a:pPr marL="285750" lvl="0" indent="-198438" fontAlgn="auto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ct val="93000"/>
              <a:buFont typeface="Wingdings" panose="05000000000000000000" pitchFamily="2" charset="2"/>
              <a:buChar char="§"/>
              <a:defRPr/>
            </a:pPr>
            <a:r>
              <a:rPr lang="es-ES_tradnl" sz="1200" dirty="0" err="1">
                <a:solidFill>
                  <a:prstClr val="black"/>
                </a:solidFill>
                <a:latin typeface="+mn-lt"/>
              </a:rPr>
              <a:t>Health</a:t>
            </a:r>
            <a:r>
              <a:rPr lang="es-ES_tradnl" sz="1200" dirty="0">
                <a:solidFill>
                  <a:prstClr val="black"/>
                </a:solidFill>
                <a:latin typeface="+mn-lt"/>
              </a:rPr>
              <a:t> </a:t>
            </a:r>
            <a:r>
              <a:rPr lang="es-ES_tradnl" sz="1200" dirty="0" err="1">
                <a:solidFill>
                  <a:prstClr val="black"/>
                </a:solidFill>
                <a:latin typeface="+mn-lt"/>
              </a:rPr>
              <a:t>Care</a:t>
            </a:r>
            <a:r>
              <a:rPr lang="es-ES_tradnl" sz="1200" dirty="0">
                <a:solidFill>
                  <a:prstClr val="black"/>
                </a:solidFill>
                <a:latin typeface="+mn-lt"/>
              </a:rPr>
              <a:t> </a:t>
            </a:r>
            <a:r>
              <a:rPr lang="es-ES_tradnl" sz="1200" dirty="0" err="1" smtClean="0">
                <a:solidFill>
                  <a:prstClr val="black"/>
                </a:solidFill>
                <a:latin typeface="+mn-lt"/>
              </a:rPr>
              <a:t>Research</a:t>
            </a:r>
            <a:endParaRPr lang="es-ES_tradnl" sz="1200" dirty="0" smtClean="0">
              <a:solidFill>
                <a:prstClr val="black"/>
              </a:solidFill>
              <a:latin typeface="+mn-lt"/>
            </a:endParaRPr>
          </a:p>
          <a:p>
            <a:pPr marL="285750" lvl="0" indent="-198438" fontAlgn="auto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ct val="93000"/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solidFill>
                  <a:prstClr val="black"/>
                </a:solidFill>
                <a:latin typeface="+mn-lt"/>
              </a:rPr>
              <a:t>Integrated Management and Research in Chronic </a:t>
            </a:r>
            <a:r>
              <a:rPr lang="en-US" sz="1200" dirty="0" smtClean="0">
                <a:solidFill>
                  <a:prstClr val="black"/>
                </a:solidFill>
                <a:latin typeface="+mn-lt"/>
              </a:rPr>
              <a:t>Wounds</a:t>
            </a:r>
          </a:p>
          <a:p>
            <a:pPr marL="285750" lvl="0" indent="-198438" fontAlgn="auto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ct val="93000"/>
              <a:buFont typeface="Wingdings" panose="05000000000000000000" pitchFamily="2" charset="2"/>
              <a:buChar char="§"/>
              <a:defRPr/>
            </a:pPr>
            <a:r>
              <a:rPr lang="es-ES" sz="1200" dirty="0">
                <a:solidFill>
                  <a:prstClr val="black"/>
                </a:solidFill>
                <a:latin typeface="+mn-lt"/>
              </a:rPr>
              <a:t>Mental Health </a:t>
            </a:r>
            <a:r>
              <a:rPr lang="es-ES" sz="1200" dirty="0" err="1" smtClean="0">
                <a:solidFill>
                  <a:prstClr val="black"/>
                </a:solidFill>
                <a:latin typeface="+mn-lt"/>
              </a:rPr>
              <a:t>Research</a:t>
            </a:r>
            <a:endParaRPr lang="es-ES" sz="1200" dirty="0" smtClean="0">
              <a:solidFill>
                <a:prstClr val="black"/>
              </a:solidFill>
              <a:latin typeface="+mn-lt"/>
            </a:endParaRPr>
          </a:p>
          <a:p>
            <a:pPr marL="285750" lvl="0" indent="-198438" fontAlgn="auto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ct val="93000"/>
              <a:buFont typeface="Wingdings" panose="05000000000000000000" pitchFamily="2" charset="2"/>
              <a:buChar char="§"/>
              <a:defRPr/>
            </a:pPr>
            <a:r>
              <a:rPr lang="es-ES" sz="1200" dirty="0">
                <a:solidFill>
                  <a:prstClr val="black"/>
                </a:solidFill>
                <a:latin typeface="+mn-lt"/>
              </a:rPr>
              <a:t>Molecular </a:t>
            </a:r>
            <a:r>
              <a:rPr lang="es-ES" sz="1200" dirty="0" err="1">
                <a:solidFill>
                  <a:prstClr val="black"/>
                </a:solidFill>
                <a:latin typeface="+mn-lt"/>
              </a:rPr>
              <a:t>Biology</a:t>
            </a:r>
            <a:r>
              <a:rPr lang="es-ES" sz="1200" dirty="0">
                <a:solidFill>
                  <a:prstClr val="black"/>
                </a:solidFill>
                <a:latin typeface="+mn-lt"/>
              </a:rPr>
              <a:t> and </a:t>
            </a:r>
            <a:r>
              <a:rPr lang="es-ES" sz="1200" dirty="0" err="1" smtClean="0">
                <a:solidFill>
                  <a:prstClr val="black"/>
                </a:solidFill>
                <a:latin typeface="+mn-lt"/>
              </a:rPr>
              <a:t>Biomedicine</a:t>
            </a:r>
            <a:endParaRPr lang="es-ES" sz="1200" dirty="0" smtClean="0">
              <a:solidFill>
                <a:prstClr val="black"/>
              </a:solidFill>
              <a:latin typeface="+mn-lt"/>
            </a:endParaRPr>
          </a:p>
          <a:p>
            <a:pPr marL="285750" lvl="0" indent="-198438" fontAlgn="auto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ct val="93000"/>
              <a:buFont typeface="Wingdings" panose="05000000000000000000" pitchFamily="2" charset="2"/>
              <a:buChar char="§"/>
              <a:defRPr/>
            </a:pPr>
            <a:r>
              <a:rPr lang="es-ES" sz="1200" dirty="0" err="1" smtClean="0">
                <a:solidFill>
                  <a:prstClr val="black"/>
                </a:solidFill>
                <a:latin typeface="+mn-lt"/>
              </a:rPr>
              <a:t>Transnational</a:t>
            </a:r>
            <a:r>
              <a:rPr lang="es-ES" sz="1200" dirty="0" smtClean="0">
                <a:solidFill>
                  <a:prstClr val="black"/>
                </a:solidFill>
                <a:latin typeface="+mn-lt"/>
              </a:rPr>
              <a:t> </a:t>
            </a:r>
            <a:r>
              <a:rPr lang="es-ES" sz="1200" dirty="0" err="1">
                <a:solidFill>
                  <a:prstClr val="black"/>
                </a:solidFill>
                <a:latin typeface="+mn-lt"/>
              </a:rPr>
              <a:t>Research</a:t>
            </a:r>
            <a:r>
              <a:rPr lang="es-ES" sz="1200" dirty="0">
                <a:solidFill>
                  <a:prstClr val="black"/>
                </a:solidFill>
                <a:latin typeface="+mn-lt"/>
              </a:rPr>
              <a:t> in </a:t>
            </a:r>
            <a:r>
              <a:rPr lang="es-ES" sz="1200" dirty="0" err="1">
                <a:solidFill>
                  <a:prstClr val="black"/>
                </a:solidFill>
                <a:latin typeface="+mn-lt"/>
              </a:rPr>
              <a:t>Physiotherapy</a:t>
            </a:r>
            <a:endParaRPr lang="es-ES" sz="12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Studying</a:t>
            </a:r>
            <a:r>
              <a:rPr lang="es-ES" dirty="0"/>
              <a:t> at UC </a:t>
            </a: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72" y="126257"/>
            <a:ext cx="720080" cy="722525"/>
          </a:xfrm>
          <a:prstGeom prst="rect">
            <a:avLst/>
          </a:prstGeom>
          <a:effectLst>
            <a:outerShdw blurRad="457200" dist="50800" dir="5400000" algn="ctr" rotWithShape="0">
              <a:srgbClr val="000000">
                <a:alpha val="5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625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5"/>
          <p:cNvSpPr>
            <a:spLocks noChangeArrowheads="1"/>
          </p:cNvSpPr>
          <p:nvPr/>
        </p:nvSpPr>
        <p:spPr bwMode="auto">
          <a:xfrm>
            <a:off x="488504" y="1628800"/>
            <a:ext cx="8784976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265113" indent="-265113" eaLnBrk="1" hangingPunct="1">
              <a:spcBef>
                <a:spcPct val="4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First 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Spanish University with a </a:t>
            </a:r>
            <a:r>
              <a:rPr lang="en-GB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Doctoral </a:t>
            </a:r>
            <a:r>
              <a:rPr lang="en-GB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School</a:t>
            </a:r>
          </a:p>
          <a:p>
            <a:pPr marL="265113" indent="-265113" eaLnBrk="1" hangingPunct="1">
              <a:spcBef>
                <a:spcPct val="4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Ph. D. studies offered in </a:t>
            </a:r>
            <a:r>
              <a:rPr lang="en-GB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a variety of fields </a:t>
            </a:r>
            <a:r>
              <a:rPr lang="en-GB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linked </a:t>
            </a:r>
            <a:r>
              <a:rPr lang="en-GB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to the lines of research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 carried out in </a:t>
            </a:r>
            <a:r>
              <a:rPr lang="en-GB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32 departments</a:t>
            </a:r>
          </a:p>
          <a:p>
            <a:pPr marL="265113" indent="-265113" eaLnBrk="1" hangingPunct="1">
              <a:spcBef>
                <a:spcPct val="4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In 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the </a:t>
            </a:r>
            <a:r>
              <a:rPr lang="en-GB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latest assessment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, </a:t>
            </a:r>
            <a:r>
              <a:rPr lang="en-GB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65</a:t>
            </a:r>
            <a:r>
              <a:rPr lang="en-GB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%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 UC doctoral programmes </a:t>
            </a:r>
            <a:r>
              <a:rPr lang="en-GB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obtained 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the highest </a:t>
            </a:r>
            <a:r>
              <a:rPr lang="en-GB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Quality Standard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 </a:t>
            </a:r>
            <a:r>
              <a:rPr lang="en-GB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granted by 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the Spanish Government</a:t>
            </a:r>
            <a:r>
              <a:rPr lang="en-GB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.</a:t>
            </a:r>
            <a:endParaRPr lang="en-GB" sz="2400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sp>
        <p:nvSpPr>
          <p:cNvPr id="14342" name="Rectangle 4"/>
          <p:cNvSpPr>
            <a:spLocks noChangeArrowheads="1"/>
          </p:cNvSpPr>
          <p:nvPr/>
        </p:nvSpPr>
        <p:spPr bwMode="auto">
          <a:xfrm>
            <a:off x="848544" y="116632"/>
            <a:ext cx="4414655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endParaRPr lang="es-ES" sz="4000" b="1" dirty="0">
              <a:solidFill>
                <a:srgbClr val="813A86"/>
              </a:solidFill>
              <a:latin typeface="Calibri" panose="020F0502020204030204" pitchFamily="34" charset="0"/>
            </a:endParaRPr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698" y="4220857"/>
            <a:ext cx="4504087" cy="2328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5601072" y="4600150"/>
            <a:ext cx="39604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b="1" dirty="0" smtClean="0">
                <a:solidFill>
                  <a:schemeClr val="accent3"/>
                </a:solidFill>
                <a:latin typeface="Calibri" panose="020F0502020204030204" pitchFamily="34" charset="0"/>
                <a:cs typeface="Arial" charset="0"/>
              </a:rPr>
              <a:t>Doctoral </a:t>
            </a:r>
            <a:r>
              <a:rPr lang="es-ES" sz="1600" b="1" dirty="0" err="1" smtClean="0">
                <a:solidFill>
                  <a:schemeClr val="accent3"/>
                </a:solidFill>
                <a:latin typeface="Calibri" panose="020F0502020204030204" pitchFamily="34" charset="0"/>
                <a:cs typeface="Arial" charset="0"/>
              </a:rPr>
              <a:t>Programs</a:t>
            </a:r>
            <a:r>
              <a:rPr lang="es-ES" sz="1600" b="1" dirty="0" smtClean="0">
                <a:solidFill>
                  <a:schemeClr val="accent3"/>
                </a:solidFill>
                <a:latin typeface="Calibri" panose="020F0502020204030204" pitchFamily="34" charset="0"/>
                <a:cs typeface="Arial" charset="0"/>
              </a:rPr>
              <a:t> </a:t>
            </a:r>
            <a:r>
              <a:rPr lang="es-ES" sz="1600" b="1" dirty="0" err="1" smtClean="0">
                <a:solidFill>
                  <a:schemeClr val="accent3"/>
                </a:solidFill>
                <a:latin typeface="Calibri" panose="020F0502020204030204" pitchFamily="34" charset="0"/>
                <a:cs typeface="Arial" charset="0"/>
              </a:rPr>
              <a:t>with</a:t>
            </a:r>
            <a:r>
              <a:rPr lang="es-ES" sz="1600" b="1" dirty="0" smtClean="0">
                <a:solidFill>
                  <a:schemeClr val="accent3"/>
                </a:solidFill>
                <a:latin typeface="Calibri" panose="020F0502020204030204" pitchFamily="34" charset="0"/>
                <a:cs typeface="Arial" charset="0"/>
              </a:rPr>
              <a:t> </a:t>
            </a:r>
            <a:r>
              <a:rPr lang="es-ES" sz="1600" b="1" dirty="0" err="1" smtClean="0">
                <a:solidFill>
                  <a:schemeClr val="accent3"/>
                </a:solidFill>
                <a:latin typeface="Calibri" panose="020F0502020204030204" pitchFamily="34" charset="0"/>
                <a:cs typeface="Arial" charset="0"/>
              </a:rPr>
              <a:t>the</a:t>
            </a:r>
            <a:r>
              <a:rPr lang="es-ES" sz="1600" b="1" dirty="0" smtClean="0">
                <a:solidFill>
                  <a:schemeClr val="accent3"/>
                </a:solidFill>
                <a:latin typeface="Calibri" panose="020F0502020204030204" pitchFamily="34" charset="0"/>
                <a:cs typeface="Arial" charset="0"/>
              </a:rPr>
              <a:t> </a:t>
            </a:r>
            <a:r>
              <a:rPr lang="es-ES" sz="1600" b="1" dirty="0" err="1" smtClean="0">
                <a:solidFill>
                  <a:schemeClr val="accent3"/>
                </a:solidFill>
                <a:latin typeface="Calibri" panose="020F0502020204030204" pitchFamily="34" charset="0"/>
                <a:cs typeface="Arial" charset="0"/>
              </a:rPr>
              <a:t>Excellence</a:t>
            </a:r>
            <a:r>
              <a:rPr lang="es-ES" sz="1600" b="1" dirty="0" smtClean="0">
                <a:solidFill>
                  <a:schemeClr val="accent3"/>
                </a:solidFill>
                <a:latin typeface="Calibri" panose="020F0502020204030204" pitchFamily="34" charset="0"/>
                <a:cs typeface="Arial" charset="0"/>
              </a:rPr>
              <a:t> </a:t>
            </a:r>
            <a:r>
              <a:rPr lang="es-ES" sz="1600" b="1" dirty="0" err="1" smtClean="0">
                <a:solidFill>
                  <a:schemeClr val="accent3"/>
                </a:solidFill>
                <a:latin typeface="Calibri" panose="020F0502020204030204" pitchFamily="34" charset="0"/>
                <a:cs typeface="Arial" charset="0"/>
              </a:rPr>
              <a:t>Award</a:t>
            </a:r>
            <a:r>
              <a:rPr lang="es-ES" sz="1600" b="1" dirty="0" smtClean="0">
                <a:solidFill>
                  <a:schemeClr val="accent3"/>
                </a:solidFill>
                <a:latin typeface="Calibri" panose="020F0502020204030204" pitchFamily="34" charset="0"/>
                <a:cs typeface="Arial" charset="0"/>
              </a:rPr>
              <a:t> </a:t>
            </a:r>
            <a:r>
              <a:rPr lang="es-ES" sz="1600" b="1" dirty="0" err="1" smtClean="0">
                <a:solidFill>
                  <a:schemeClr val="accent3"/>
                </a:solidFill>
                <a:latin typeface="Calibri" panose="020F0502020204030204" pitchFamily="34" charset="0"/>
                <a:cs typeface="Arial" charset="0"/>
              </a:rPr>
              <a:t>from</a:t>
            </a:r>
            <a:r>
              <a:rPr lang="es-ES" sz="1600" b="1" dirty="0" smtClean="0">
                <a:solidFill>
                  <a:schemeClr val="accent3"/>
                </a:solidFill>
                <a:latin typeface="Calibri" panose="020F0502020204030204" pitchFamily="34" charset="0"/>
                <a:cs typeface="Arial" charset="0"/>
              </a:rPr>
              <a:t> </a:t>
            </a:r>
            <a:r>
              <a:rPr lang="es-ES" sz="1600" b="1" dirty="0" err="1" smtClean="0">
                <a:solidFill>
                  <a:schemeClr val="accent3"/>
                </a:solidFill>
                <a:latin typeface="Calibri" panose="020F0502020204030204" pitchFamily="34" charset="0"/>
                <a:cs typeface="Arial" charset="0"/>
              </a:rPr>
              <a:t>the</a:t>
            </a:r>
            <a:r>
              <a:rPr lang="es-ES" sz="1600" b="1" dirty="0" smtClean="0">
                <a:solidFill>
                  <a:schemeClr val="accent3"/>
                </a:solidFill>
                <a:latin typeface="Calibri" panose="020F0502020204030204" pitchFamily="34" charset="0"/>
                <a:cs typeface="Arial" charset="0"/>
              </a:rPr>
              <a:t> Spanish </a:t>
            </a:r>
            <a:r>
              <a:rPr lang="es-ES" sz="1600" b="1" dirty="0" err="1" smtClean="0">
                <a:solidFill>
                  <a:schemeClr val="accent3"/>
                </a:solidFill>
                <a:latin typeface="Calibri" panose="020F0502020204030204" pitchFamily="34" charset="0"/>
                <a:cs typeface="Arial" charset="0"/>
              </a:rPr>
              <a:t>Ministry</a:t>
            </a:r>
            <a:r>
              <a:rPr lang="es-ES" sz="1600" b="1" dirty="0" smtClean="0">
                <a:solidFill>
                  <a:schemeClr val="accent3"/>
                </a:solidFill>
                <a:latin typeface="Calibri" panose="020F0502020204030204" pitchFamily="34" charset="0"/>
                <a:cs typeface="Arial" charset="0"/>
              </a:rPr>
              <a:t> of </a:t>
            </a:r>
            <a:r>
              <a:rPr lang="es-ES" sz="1600" b="1" dirty="0" err="1" smtClean="0">
                <a:solidFill>
                  <a:schemeClr val="accent3"/>
                </a:solidFill>
                <a:latin typeface="Calibri" panose="020F0502020204030204" pitchFamily="34" charset="0"/>
                <a:cs typeface="Arial" charset="0"/>
              </a:rPr>
              <a:t>Education</a:t>
            </a:r>
            <a:endParaRPr lang="es-ES" sz="1600" b="1" dirty="0" smtClean="0">
              <a:solidFill>
                <a:schemeClr val="accent3"/>
              </a:solidFill>
              <a:latin typeface="Calibri" panose="020F0502020204030204" pitchFamily="34" charset="0"/>
              <a:cs typeface="Arial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600" b="1" dirty="0">
              <a:solidFill>
                <a:srgbClr val="006666"/>
              </a:solidFill>
              <a:latin typeface="Calibri" panose="020F0502020204030204" pitchFamily="34" charset="0"/>
              <a:cs typeface="Arial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b="1" dirty="0" err="1" smtClean="0">
                <a:solidFill>
                  <a:schemeClr val="accent1"/>
                </a:solidFill>
                <a:latin typeface="Calibri" panose="020F0502020204030204" pitchFamily="34" charset="0"/>
                <a:cs typeface="Arial" charset="0"/>
              </a:rPr>
              <a:t>Compared</a:t>
            </a:r>
            <a:r>
              <a:rPr lang="es-ES" sz="1600" b="1" dirty="0" smtClean="0">
                <a:solidFill>
                  <a:schemeClr val="accent1"/>
                </a:solidFill>
                <a:latin typeface="Calibri" panose="020F0502020204030204" pitchFamily="34" charset="0"/>
                <a:cs typeface="Arial" charset="0"/>
              </a:rPr>
              <a:t> to </a:t>
            </a:r>
            <a:r>
              <a:rPr lang="es-ES" sz="1600" b="1" dirty="0" err="1" smtClean="0">
                <a:solidFill>
                  <a:schemeClr val="accent1"/>
                </a:solidFill>
                <a:latin typeface="Calibri" panose="020F0502020204030204" pitchFamily="34" charset="0"/>
                <a:cs typeface="Arial" charset="0"/>
              </a:rPr>
              <a:t>other</a:t>
            </a:r>
            <a:r>
              <a:rPr lang="es-ES" sz="1600" b="1" dirty="0" smtClean="0">
                <a:solidFill>
                  <a:schemeClr val="accent1"/>
                </a:solidFill>
                <a:latin typeface="Calibri" panose="020F0502020204030204" pitchFamily="34" charset="0"/>
                <a:cs typeface="Arial" charset="0"/>
              </a:rPr>
              <a:t> </a:t>
            </a:r>
            <a:r>
              <a:rPr lang="es-ES" sz="1600" b="1" dirty="0" err="1" smtClean="0">
                <a:solidFill>
                  <a:schemeClr val="accent1"/>
                </a:solidFill>
                <a:latin typeface="Calibri" panose="020F0502020204030204" pitchFamily="34" charset="0"/>
                <a:cs typeface="Arial" charset="0"/>
              </a:rPr>
              <a:t>Universities</a:t>
            </a:r>
            <a:r>
              <a:rPr lang="es-ES" sz="1600" b="1" dirty="0" smtClean="0">
                <a:solidFill>
                  <a:schemeClr val="accent1"/>
                </a:solidFill>
                <a:latin typeface="Calibri" panose="020F0502020204030204" pitchFamily="34" charset="0"/>
                <a:cs typeface="Arial" charset="0"/>
              </a:rPr>
              <a:t> of similar </a:t>
            </a:r>
            <a:r>
              <a:rPr lang="es-ES" sz="1600" b="1" dirty="0" err="1" smtClean="0">
                <a:solidFill>
                  <a:schemeClr val="accent1"/>
                </a:solidFill>
                <a:latin typeface="Calibri" panose="020F0502020204030204" pitchFamily="34" charset="0"/>
                <a:cs typeface="Arial" charset="0"/>
              </a:rPr>
              <a:t>size</a:t>
            </a:r>
            <a:r>
              <a:rPr lang="es-ES" sz="1600" b="1" dirty="0" smtClean="0">
                <a:solidFill>
                  <a:schemeClr val="accent1"/>
                </a:solidFill>
                <a:latin typeface="Calibri" panose="020F0502020204030204" pitchFamily="34" charset="0"/>
                <a:cs typeface="Arial" charset="0"/>
              </a:rPr>
              <a:t> (up to12.000 </a:t>
            </a:r>
            <a:r>
              <a:rPr lang="es-ES" sz="1600" b="1" dirty="0" err="1" smtClean="0">
                <a:solidFill>
                  <a:schemeClr val="accent1"/>
                </a:solidFill>
                <a:latin typeface="Calibri" panose="020F0502020204030204" pitchFamily="34" charset="0"/>
                <a:cs typeface="Arial" charset="0"/>
              </a:rPr>
              <a:t>undergraduate</a:t>
            </a:r>
            <a:r>
              <a:rPr lang="es-ES" sz="1600" b="1" dirty="0" smtClean="0">
                <a:solidFill>
                  <a:schemeClr val="accent1"/>
                </a:solidFill>
                <a:latin typeface="Calibri" panose="020F0502020204030204" pitchFamily="34" charset="0"/>
                <a:cs typeface="Arial" charset="0"/>
              </a:rPr>
              <a:t> </a:t>
            </a:r>
            <a:r>
              <a:rPr lang="es-ES" sz="1600" b="1" dirty="0" err="1" smtClean="0">
                <a:solidFill>
                  <a:schemeClr val="accent1"/>
                </a:solidFill>
                <a:latin typeface="Calibri" panose="020F0502020204030204" pitchFamily="34" charset="0"/>
                <a:cs typeface="Arial" charset="0"/>
              </a:rPr>
              <a:t>students</a:t>
            </a:r>
            <a:r>
              <a:rPr lang="es-ES" sz="1600" b="1" dirty="0" smtClean="0">
                <a:solidFill>
                  <a:schemeClr val="accent1"/>
                </a:solidFill>
                <a:latin typeface="Calibri" panose="020F0502020204030204" pitchFamily="34" charset="0"/>
                <a:cs typeface="Arial" charset="0"/>
              </a:rPr>
              <a:t>)</a:t>
            </a:r>
            <a:endParaRPr lang="es-ES" sz="1600" b="1" dirty="0">
              <a:solidFill>
                <a:schemeClr val="accent1"/>
              </a:solidFill>
              <a:latin typeface="Calibri" panose="020F0502020204030204" pitchFamily="34" charset="0"/>
              <a:cs typeface="Arial" charset="0"/>
            </a:endParaRPr>
          </a:p>
        </p:txBody>
      </p:sp>
      <p:pic>
        <p:nvPicPr>
          <p:cNvPr id="10" name="Picture 2" descr="centr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99303" y="-214553"/>
            <a:ext cx="4610103" cy="1661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8464" y="138113"/>
            <a:ext cx="5256584" cy="769937"/>
          </a:xfrm>
        </p:spPr>
        <p:txBody>
          <a:bodyPr/>
          <a:lstStyle/>
          <a:p>
            <a:pPr algn="ctr"/>
            <a:r>
              <a:rPr lang="es-ES" dirty="0"/>
              <a:t>UC </a:t>
            </a:r>
            <a:r>
              <a:rPr lang="es-ES" dirty="0" err="1" smtClean="0"/>
              <a:t>Ph.D</a:t>
            </a:r>
            <a:r>
              <a:rPr lang="es-ES" dirty="0" smtClean="0"/>
              <a:t>. </a:t>
            </a:r>
            <a:r>
              <a:rPr lang="es-ES" dirty="0" err="1" smtClean="0"/>
              <a:t>studies</a:t>
            </a:r>
            <a:endParaRPr lang="es-E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4" name="1 Rectángulo"/>
          <p:cNvSpPr>
            <a:spLocks noChangeArrowheads="1"/>
          </p:cNvSpPr>
          <p:nvPr/>
        </p:nvSpPr>
        <p:spPr bwMode="auto">
          <a:xfrm>
            <a:off x="632520" y="6187370"/>
            <a:ext cx="410714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171450" indent="-171450">
              <a:buFont typeface="Wingdings" pitchFamily="2" charset="2"/>
              <a:buChar char="ü"/>
              <a:tabLst>
                <a:tab pos="88900" algn="l"/>
              </a:tabLst>
              <a:defRPr/>
            </a:pPr>
            <a:r>
              <a:rPr lang="en-GB" sz="1000" dirty="0" err="1">
                <a:solidFill>
                  <a:srgbClr val="000000"/>
                </a:solidFill>
                <a:latin typeface="Calibri" pitchFamily="34" charset="0"/>
                <a:cs typeface="+mn-cs"/>
              </a:rPr>
              <a:t>Scimago</a:t>
            </a:r>
            <a:r>
              <a:rPr lang="en-GB" sz="1000" dirty="0">
                <a:solidFill>
                  <a:srgbClr val="000000"/>
                </a:solidFill>
                <a:latin typeface="Calibri" pitchFamily="34" charset="0"/>
                <a:cs typeface="+mn-cs"/>
              </a:rPr>
              <a:t> Institutions Ranking World Report, 2012 (</a:t>
            </a:r>
            <a:r>
              <a:rPr lang="en-GB" sz="1000" b="1" dirty="0" err="1">
                <a:solidFill>
                  <a:srgbClr val="000000"/>
                </a:solidFill>
                <a:latin typeface="Calibri" pitchFamily="34" charset="0"/>
                <a:cs typeface="+mn-cs"/>
              </a:rPr>
              <a:t>España</a:t>
            </a:r>
            <a:r>
              <a:rPr lang="en-GB" sz="1000" dirty="0">
                <a:solidFill>
                  <a:srgbClr val="000000"/>
                </a:solidFill>
                <a:latin typeface="Calibri" pitchFamily="34" charset="0"/>
                <a:cs typeface="+mn-cs"/>
              </a:rPr>
              <a:t>)</a:t>
            </a:r>
          </a:p>
          <a:p>
            <a:pPr marL="171450" indent="-171450">
              <a:buFont typeface="Wingdings" pitchFamily="2" charset="2"/>
              <a:buChar char="ü"/>
              <a:tabLst>
                <a:tab pos="88900" algn="l"/>
              </a:tabLst>
              <a:defRPr/>
            </a:pPr>
            <a:r>
              <a:rPr lang="en-GB" sz="1000" dirty="0" err="1">
                <a:solidFill>
                  <a:srgbClr val="000000"/>
                </a:solidFill>
                <a:latin typeface="Calibri" pitchFamily="34" charset="0"/>
                <a:cs typeface="+mn-cs"/>
              </a:rPr>
              <a:t>Observatorio</a:t>
            </a:r>
            <a:r>
              <a:rPr lang="en-GB" sz="1000" dirty="0">
                <a:solidFill>
                  <a:srgbClr val="000000"/>
                </a:solidFill>
                <a:latin typeface="Calibri" pitchFamily="34" charset="0"/>
                <a:cs typeface="+mn-cs"/>
              </a:rPr>
              <a:t> IUNE (Investigación en </a:t>
            </a:r>
            <a:r>
              <a:rPr lang="en-GB" sz="1000" dirty="0" err="1">
                <a:solidFill>
                  <a:srgbClr val="000000"/>
                </a:solidFill>
                <a:latin typeface="Calibri" pitchFamily="34" charset="0"/>
                <a:cs typeface="+mn-cs"/>
              </a:rPr>
              <a:t>Universidades</a:t>
            </a:r>
            <a:r>
              <a:rPr lang="en-GB" sz="1000" dirty="0">
                <a:solidFill>
                  <a:srgbClr val="000000"/>
                </a:solidFill>
                <a:latin typeface="Calibri" pitchFamily="34" charset="0"/>
                <a:cs typeface="+mn-cs"/>
              </a:rPr>
              <a:t> </a:t>
            </a:r>
            <a:r>
              <a:rPr lang="en-GB" sz="1000" dirty="0" err="1">
                <a:solidFill>
                  <a:srgbClr val="000000"/>
                </a:solidFill>
                <a:latin typeface="Calibri" pitchFamily="34" charset="0"/>
                <a:cs typeface="+mn-cs"/>
              </a:rPr>
              <a:t>españolas</a:t>
            </a:r>
            <a:r>
              <a:rPr lang="en-GB" sz="1000" dirty="0">
                <a:solidFill>
                  <a:srgbClr val="000000"/>
                </a:solidFill>
                <a:latin typeface="Calibri" pitchFamily="34" charset="0"/>
                <a:cs typeface="+mn-cs"/>
              </a:rPr>
              <a:t>)</a:t>
            </a:r>
          </a:p>
          <a:p>
            <a:pPr marL="171450" indent="-171450">
              <a:buFont typeface="Wingdings" pitchFamily="2" charset="2"/>
              <a:buChar char="ü"/>
              <a:tabLst>
                <a:tab pos="88900" algn="l"/>
              </a:tabLst>
              <a:defRPr/>
            </a:pPr>
            <a:r>
              <a:rPr lang="en-GB" sz="1000" dirty="0">
                <a:solidFill>
                  <a:srgbClr val="000000"/>
                </a:solidFill>
                <a:latin typeface="Calibri" pitchFamily="34" charset="0"/>
                <a:cs typeface="+mn-cs"/>
              </a:rPr>
              <a:t>G9, </a:t>
            </a:r>
            <a:r>
              <a:rPr lang="en-GB" sz="1000" dirty="0" err="1">
                <a:solidFill>
                  <a:srgbClr val="000000"/>
                </a:solidFill>
                <a:latin typeface="Calibri" pitchFamily="34" charset="0"/>
                <a:cs typeface="+mn-cs"/>
              </a:rPr>
              <a:t>Univalue</a:t>
            </a:r>
            <a:endParaRPr lang="en-GB" sz="1000" dirty="0">
              <a:solidFill>
                <a:srgbClr val="000000"/>
              </a:solidFill>
              <a:latin typeface="Calibri" pitchFamily="34" charset="0"/>
              <a:cs typeface="+mn-cs"/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7" t="11895" r="2588" b="7879"/>
          <a:stretch/>
        </p:blipFill>
        <p:spPr>
          <a:xfrm>
            <a:off x="56456" y="1537854"/>
            <a:ext cx="4718475" cy="5347529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25" y="6219098"/>
            <a:ext cx="5159375" cy="5334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238" y="5230037"/>
            <a:ext cx="1756041" cy="989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UC: </a:t>
            </a:r>
            <a:r>
              <a:rPr lang="es-ES" dirty="0" err="1"/>
              <a:t>Outstanding</a:t>
            </a:r>
            <a:r>
              <a:rPr lang="es-ES" dirty="0"/>
              <a:t> in </a:t>
            </a:r>
            <a:r>
              <a:rPr lang="es-ES" dirty="0" err="1"/>
              <a:t>Research</a:t>
            </a:r>
            <a:endParaRPr lang="es-ES" dirty="0"/>
          </a:p>
        </p:txBody>
      </p:sp>
      <p:sp>
        <p:nvSpPr>
          <p:cNvPr id="6" name="5 Marcador de contenido"/>
          <p:cNvSpPr>
            <a:spLocks noGrp="1"/>
          </p:cNvSpPr>
          <p:nvPr>
            <p:ph idx="4294967295"/>
          </p:nvPr>
        </p:nvSpPr>
        <p:spPr>
          <a:xfrm>
            <a:off x="5270301" y="1520403"/>
            <a:ext cx="4291211" cy="4860925"/>
          </a:xfrm>
        </p:spPr>
        <p:txBody>
          <a:bodyPr/>
          <a:lstStyle/>
          <a:p>
            <a:pPr marL="266700" indent="-255588">
              <a:buClr>
                <a:schemeClr val="accent3"/>
              </a:buClr>
            </a:pPr>
            <a:r>
              <a:rPr lang="en-US" sz="2000" dirty="0"/>
              <a:t>Research is one of </a:t>
            </a:r>
            <a:r>
              <a:rPr lang="en-US" sz="2000" b="1" dirty="0"/>
              <a:t>the most relevant features </a:t>
            </a:r>
            <a:r>
              <a:rPr lang="en-US" sz="2000" dirty="0"/>
              <a:t>of the UC.</a:t>
            </a:r>
          </a:p>
          <a:p>
            <a:pPr marL="266700" indent="-255588">
              <a:buClr>
                <a:schemeClr val="accent3"/>
              </a:buClr>
            </a:pPr>
            <a:r>
              <a:rPr lang="en-US" sz="2000" dirty="0"/>
              <a:t>Ranked in the top 150-200 Universities in the world in Physics (</a:t>
            </a:r>
            <a:r>
              <a:rPr lang="en-US" sz="2000" b="1" dirty="0"/>
              <a:t>Shanghai ranking</a:t>
            </a:r>
            <a:r>
              <a:rPr lang="en-US" sz="2000" dirty="0"/>
              <a:t>)</a:t>
            </a:r>
          </a:p>
          <a:p>
            <a:pPr marL="266700" indent="-255588">
              <a:buClr>
                <a:schemeClr val="accent3"/>
              </a:buClr>
            </a:pPr>
            <a:r>
              <a:rPr lang="en-US" sz="2000" dirty="0"/>
              <a:t>According to the most important Spanish rankings, the UC is </a:t>
            </a:r>
            <a:r>
              <a:rPr lang="en-US" sz="2000" b="1" dirty="0"/>
              <a:t>among the Top Ten</a:t>
            </a:r>
            <a:r>
              <a:rPr lang="en-US" sz="2000" dirty="0"/>
              <a:t> Universities in proportional terms.</a:t>
            </a:r>
          </a:p>
          <a:p>
            <a:pPr lvl="1" indent="-203200">
              <a:buClr>
                <a:schemeClr val="accent1"/>
              </a:buClr>
            </a:pPr>
            <a:r>
              <a:rPr lang="en-US" sz="1800" dirty="0"/>
              <a:t>1</a:t>
            </a:r>
            <a:r>
              <a:rPr lang="en-US" sz="1800" baseline="30000" dirty="0"/>
              <a:t>st</a:t>
            </a:r>
            <a:r>
              <a:rPr lang="en-US" sz="1800" dirty="0"/>
              <a:t> in </a:t>
            </a:r>
            <a:r>
              <a:rPr lang="en-US" sz="1800" dirty="0" smtClean="0"/>
              <a:t>research output/budget ratio</a:t>
            </a:r>
            <a:endParaRPr lang="en-US" sz="1800" dirty="0"/>
          </a:p>
          <a:p>
            <a:pPr lvl="1" indent="-203200">
              <a:buClr>
                <a:schemeClr val="accent1"/>
              </a:buClr>
            </a:pPr>
            <a:r>
              <a:rPr lang="en-US" sz="1800" dirty="0"/>
              <a:t>2</a:t>
            </a:r>
            <a:r>
              <a:rPr lang="en-US" sz="1800" baseline="30000" dirty="0"/>
              <a:t>nd</a:t>
            </a:r>
            <a:r>
              <a:rPr lang="en-US" sz="1800" dirty="0"/>
              <a:t> Public University in research quality (</a:t>
            </a:r>
            <a:r>
              <a:rPr lang="en-US" sz="1800" dirty="0" err="1"/>
              <a:t>Scimago</a:t>
            </a:r>
            <a:r>
              <a:rPr lang="en-US" sz="1800" dirty="0"/>
              <a:t> 2014).</a:t>
            </a:r>
          </a:p>
          <a:p>
            <a:pPr lvl="1" indent="-203200">
              <a:buClr>
                <a:schemeClr val="accent1"/>
              </a:buClr>
            </a:pPr>
            <a:r>
              <a:rPr lang="en-US" sz="1800" dirty="0"/>
              <a:t>10</a:t>
            </a:r>
            <a:r>
              <a:rPr lang="en-US" sz="1800" baseline="30000" dirty="0"/>
              <a:t>th</a:t>
            </a:r>
            <a:r>
              <a:rPr lang="en-US" sz="1800" dirty="0"/>
              <a:t> Spanish University in international collaborations </a:t>
            </a:r>
          </a:p>
          <a:p>
            <a:endParaRPr lang="es-ES" sz="2000" dirty="0"/>
          </a:p>
        </p:txBody>
      </p:sp>
      <p:sp>
        <p:nvSpPr>
          <p:cNvPr id="2" name="1 Rectángulo"/>
          <p:cNvSpPr/>
          <p:nvPr/>
        </p:nvSpPr>
        <p:spPr>
          <a:xfrm>
            <a:off x="1757500" y="1441725"/>
            <a:ext cx="13163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chemeClr val="accent3"/>
                </a:solidFill>
                <a:latin typeface="Calibri" pitchFamily="34" charset="0"/>
              </a:rPr>
              <a:t>RANKINGS</a:t>
            </a:r>
            <a:endParaRPr lang="es-ES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12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3 Marcador de texto"/>
          <p:cNvSpPr txBox="1">
            <a:spLocks/>
          </p:cNvSpPr>
          <p:nvPr/>
        </p:nvSpPr>
        <p:spPr bwMode="auto">
          <a:xfrm>
            <a:off x="939404" y="116632"/>
            <a:ext cx="8478091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bIns="50800" anchor="ctr"/>
          <a:lstStyle>
            <a:lvl1pPr marL="382588" indent="-342900">
              <a:defRPr sz="20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r">
              <a:spcBef>
                <a:spcPts val="700"/>
              </a:spcBef>
              <a:buSzPct val="100000"/>
            </a:pPr>
            <a:r>
              <a:rPr lang="es-ES_tradnl" sz="3600" b="1" dirty="0" err="1">
                <a:solidFill>
                  <a:schemeClr val="bg1"/>
                </a:solidFill>
                <a:latin typeface="Calibri" pitchFamily="34" charset="0"/>
                <a:ea typeface="Arial Bold"/>
                <a:cs typeface="Arial Bold"/>
              </a:rPr>
              <a:t>Academic</a:t>
            </a:r>
            <a:r>
              <a:rPr lang="es-ES_tradnl" sz="3600" b="1" dirty="0">
                <a:solidFill>
                  <a:schemeClr val="bg1"/>
                </a:solidFill>
                <a:latin typeface="Calibri" pitchFamily="34" charset="0"/>
                <a:ea typeface="Arial Bold"/>
                <a:cs typeface="Arial Bold"/>
              </a:rPr>
              <a:t> and </a:t>
            </a:r>
            <a:r>
              <a:rPr lang="es-ES_tradnl" sz="3600" b="1" dirty="0" err="1">
                <a:solidFill>
                  <a:schemeClr val="bg1"/>
                </a:solidFill>
                <a:latin typeface="Calibri" pitchFamily="34" charset="0"/>
                <a:ea typeface="Arial Bold"/>
                <a:cs typeface="Arial Bold"/>
              </a:rPr>
              <a:t>entrepreneurial</a:t>
            </a:r>
            <a:r>
              <a:rPr lang="es-ES_tradnl" sz="3600" b="1" dirty="0">
                <a:solidFill>
                  <a:schemeClr val="bg1"/>
                </a:solidFill>
                <a:latin typeface="Calibri" pitchFamily="34" charset="0"/>
                <a:ea typeface="Arial Bold"/>
                <a:cs typeface="Arial Bold"/>
              </a:rPr>
              <a:t> </a:t>
            </a:r>
            <a:r>
              <a:rPr lang="es-ES_tradnl" sz="3600" b="1" dirty="0" err="1">
                <a:solidFill>
                  <a:schemeClr val="bg1"/>
                </a:solidFill>
                <a:latin typeface="Calibri" pitchFamily="34" charset="0"/>
                <a:ea typeface="Arial Bold"/>
                <a:cs typeface="Arial Bold"/>
              </a:rPr>
              <a:t>support</a:t>
            </a:r>
            <a:endParaRPr lang="es-ES_tradnl" sz="3600" b="1" dirty="0">
              <a:solidFill>
                <a:schemeClr val="bg1"/>
              </a:solidFill>
              <a:latin typeface="Calibri" pitchFamily="34" charset="0"/>
              <a:ea typeface="Arial Bold"/>
              <a:cs typeface="Arial Bold"/>
            </a:endParaRPr>
          </a:p>
        </p:txBody>
      </p:sp>
      <p:sp>
        <p:nvSpPr>
          <p:cNvPr id="20" name="19 Rectángulo"/>
          <p:cNvSpPr>
            <a:spLocks noChangeArrowheads="1"/>
          </p:cNvSpPr>
          <p:nvPr/>
        </p:nvSpPr>
        <p:spPr bwMode="auto">
          <a:xfrm>
            <a:off x="4144884" y="2868477"/>
            <a:ext cx="1609725" cy="425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1300"/>
              </a:lnSpc>
              <a:defRPr/>
            </a:pPr>
            <a:r>
              <a:rPr lang="es-ES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ヒラギノ角ゴ ProN W3" charset="0"/>
                <a:cs typeface="ヒラギノ角ゴ ProN W3" charset="0"/>
                <a:sym typeface="Arial" charset="0"/>
              </a:rPr>
              <a:t>Cornell</a:t>
            </a:r>
            <a:r>
              <a:rPr lang="es-E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ヒラギノ角ゴ ProN W3" charset="0"/>
                <a:cs typeface="ヒラギノ角ゴ ProN W3" charset="0"/>
                <a:sym typeface="Arial" charset="0"/>
              </a:rPr>
              <a:t> </a:t>
            </a:r>
          </a:p>
          <a:p>
            <a:pPr>
              <a:lnSpc>
                <a:spcPts val="1300"/>
              </a:lnSpc>
              <a:defRPr/>
            </a:pPr>
            <a:r>
              <a:rPr lang="es-ES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ヒラギノ角ゴ ProN W3" charset="0"/>
                <a:cs typeface="ヒラギノ角ゴ ProN W3" charset="0"/>
                <a:sym typeface="Arial" charset="0"/>
              </a:rPr>
              <a:t>University</a:t>
            </a:r>
            <a:r>
              <a:rPr lang="es-E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ヒラギノ角ゴ ProN W3" charset="0"/>
                <a:cs typeface="ヒラギノ角ゴ ProN W3" charset="0"/>
                <a:sym typeface="Arial" charset="0"/>
              </a:rPr>
              <a:t> </a:t>
            </a:r>
            <a:endParaRPr lang="es-ES" sz="1400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534589" y="1521221"/>
            <a:ext cx="7331802" cy="2663825"/>
            <a:chOff x="2493157" y="1527309"/>
            <a:chExt cx="7331802" cy="2663825"/>
          </a:xfrm>
        </p:grpSpPr>
        <p:graphicFrame>
          <p:nvGraphicFramePr>
            <p:cNvPr id="10" name="9 Diagrama"/>
            <p:cNvGraphicFramePr/>
            <p:nvPr>
              <p:extLst>
                <p:ext uri="{D42A27DB-BD31-4B8C-83A1-F6EECF244321}">
                  <p14:modId xmlns:p14="http://schemas.microsoft.com/office/powerpoint/2010/main" val="3455930715"/>
                </p:ext>
              </p:extLst>
            </p:nvPr>
          </p:nvGraphicFramePr>
          <p:xfrm>
            <a:off x="2493157" y="1527309"/>
            <a:ext cx="7331802" cy="266382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pic>
          <p:nvPicPr>
            <p:cNvPr id="53252" name="16 Imagen" descr="wharton-logo.jpg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9196" y="2250939"/>
              <a:ext cx="1676400" cy="384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253" name="17 Imagen" descr="Cornell_Logo.gif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6559" y="2800214"/>
              <a:ext cx="584200" cy="531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254" name="19 Imagen" descr="CUMEX.gif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3746" y="2858952"/>
              <a:ext cx="1231900" cy="479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255" name="20 Imagen" descr="Harvard-logo.jpg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0059" y="2220777"/>
              <a:ext cx="492125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256" name="21 Imagen" descr="Hassan II.JPG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8484" y="3412989"/>
              <a:ext cx="977900" cy="619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257" name="22 Imagen" descr="mit_logo.jpg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5696" y="2800214"/>
              <a:ext cx="1812925" cy="520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258" name="25 Imagen" descr="TEC Monterry.jpg"/>
            <p:cNvPicPr>
              <a:picLocks noChangeAspect="1"/>
            </p:cNvPicPr>
            <p:nvPr/>
          </p:nvPicPr>
          <p:blipFill rotWithShape="1"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404" t="4838" b="1"/>
            <a:stretch/>
          </p:blipFill>
          <p:spPr bwMode="auto">
            <a:xfrm>
              <a:off x="7743746" y="2250938"/>
              <a:ext cx="1289050" cy="561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259" name="23 Imagen" descr="ponts _paristech.png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2709" y="3412989"/>
              <a:ext cx="633412" cy="684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18 Rectángulo"/>
            <p:cNvSpPr>
              <a:spLocks noChangeArrowheads="1"/>
            </p:cNvSpPr>
            <p:nvPr/>
          </p:nvSpPr>
          <p:spPr bwMode="auto">
            <a:xfrm>
              <a:off x="4144884" y="2247972"/>
              <a:ext cx="1609725" cy="4314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ts val="1300"/>
                </a:lnSpc>
                <a:defRPr/>
              </a:pPr>
              <a:r>
                <a:rPr lang="es-E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itchFamily="34" charset="0"/>
                  <a:ea typeface="ヒラギノ角ゴ ProN W3" charset="0"/>
                  <a:cs typeface="ヒラギノ角ゴ ProN W3" charset="0"/>
                  <a:sym typeface="Arial" charset="0"/>
                </a:rPr>
                <a:t>Harvard </a:t>
              </a:r>
            </a:p>
            <a:p>
              <a:pPr>
                <a:lnSpc>
                  <a:spcPts val="1300"/>
                </a:lnSpc>
                <a:defRPr/>
              </a:pPr>
              <a:r>
                <a:rPr lang="es-ES" sz="1400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itchFamily="34" charset="0"/>
                  <a:ea typeface="ヒラギノ角ゴ ProN W3" charset="0"/>
                  <a:cs typeface="ヒラギノ角ゴ ProN W3" charset="0"/>
                  <a:sym typeface="Arial" charset="0"/>
                </a:rPr>
                <a:t>University</a:t>
              </a:r>
              <a:endParaRPr lang="es-E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ヒラギノ角ゴ ProN W3" charset="0"/>
                <a:cs typeface="ヒラギノ角ゴ ProN W3" charset="0"/>
                <a:sym typeface="Arial" charset="0"/>
              </a:endParaRPr>
            </a:p>
          </p:txBody>
        </p:sp>
        <p:pic>
          <p:nvPicPr>
            <p:cNvPr id="53262" name="37 Imagen" descr="instituto_cervantes_logo.svg.png"/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4409" y="3362189"/>
              <a:ext cx="631825" cy="652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263" name="38 Imagen" descr="universia.jpg"/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31096" y="3633652"/>
              <a:ext cx="1301750" cy="357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upo 5"/>
          <p:cNvGrpSpPr/>
          <p:nvPr/>
        </p:nvGrpSpPr>
        <p:grpSpPr>
          <a:xfrm>
            <a:off x="3166423" y="4330489"/>
            <a:ext cx="6505884" cy="2194855"/>
            <a:chOff x="2480787" y="4336084"/>
            <a:chExt cx="7344172" cy="2194855"/>
          </a:xfrm>
        </p:grpSpPr>
        <p:sp>
          <p:nvSpPr>
            <p:cNvPr id="3" name="Rectángulo 2"/>
            <p:cNvSpPr/>
            <p:nvPr/>
          </p:nvSpPr>
          <p:spPr>
            <a:xfrm>
              <a:off x="2480787" y="4336084"/>
              <a:ext cx="7344172" cy="2194855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</p:sp>
        <p:sp>
          <p:nvSpPr>
            <p:cNvPr id="5" name="Forma libre 4"/>
            <p:cNvSpPr/>
            <p:nvPr/>
          </p:nvSpPr>
          <p:spPr>
            <a:xfrm>
              <a:off x="2797379" y="4405759"/>
              <a:ext cx="6881379" cy="416549"/>
            </a:xfrm>
            <a:custGeom>
              <a:avLst/>
              <a:gdLst>
                <a:gd name="connsiteX0" fmla="*/ 0 w 6881379"/>
                <a:gd name="connsiteY0" fmla="*/ 84275 h 505642"/>
                <a:gd name="connsiteX1" fmla="*/ 84275 w 6881379"/>
                <a:gd name="connsiteY1" fmla="*/ 0 h 505642"/>
                <a:gd name="connsiteX2" fmla="*/ 6797104 w 6881379"/>
                <a:gd name="connsiteY2" fmla="*/ 0 h 505642"/>
                <a:gd name="connsiteX3" fmla="*/ 6881379 w 6881379"/>
                <a:gd name="connsiteY3" fmla="*/ 84275 h 505642"/>
                <a:gd name="connsiteX4" fmla="*/ 6881379 w 6881379"/>
                <a:gd name="connsiteY4" fmla="*/ 421367 h 505642"/>
                <a:gd name="connsiteX5" fmla="*/ 6797104 w 6881379"/>
                <a:gd name="connsiteY5" fmla="*/ 505642 h 505642"/>
                <a:gd name="connsiteX6" fmla="*/ 84275 w 6881379"/>
                <a:gd name="connsiteY6" fmla="*/ 505642 h 505642"/>
                <a:gd name="connsiteX7" fmla="*/ 0 w 6881379"/>
                <a:gd name="connsiteY7" fmla="*/ 421367 h 505642"/>
                <a:gd name="connsiteX8" fmla="*/ 0 w 6881379"/>
                <a:gd name="connsiteY8" fmla="*/ 84275 h 50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81379" h="505642">
                  <a:moveTo>
                    <a:pt x="0" y="84275"/>
                  </a:moveTo>
                  <a:cubicBezTo>
                    <a:pt x="0" y="37731"/>
                    <a:pt x="37731" y="0"/>
                    <a:pt x="84275" y="0"/>
                  </a:cubicBezTo>
                  <a:lnTo>
                    <a:pt x="6797104" y="0"/>
                  </a:lnTo>
                  <a:cubicBezTo>
                    <a:pt x="6843648" y="0"/>
                    <a:pt x="6881379" y="37731"/>
                    <a:pt x="6881379" y="84275"/>
                  </a:cubicBezTo>
                  <a:lnTo>
                    <a:pt x="6881379" y="421367"/>
                  </a:lnTo>
                  <a:cubicBezTo>
                    <a:pt x="6881379" y="467911"/>
                    <a:pt x="6843648" y="505642"/>
                    <a:pt x="6797104" y="505642"/>
                  </a:cubicBezTo>
                  <a:lnTo>
                    <a:pt x="84275" y="505642"/>
                  </a:lnTo>
                  <a:cubicBezTo>
                    <a:pt x="37731" y="505642"/>
                    <a:pt x="0" y="467911"/>
                    <a:pt x="0" y="421367"/>
                  </a:cubicBezTo>
                  <a:lnTo>
                    <a:pt x="0" y="8427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spcFirstLastPara="0" vert="horz" wrap="square" lIns="218998" tIns="24683" rIns="218998" bIns="24683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_tradnl" sz="2500" kern="1200" dirty="0" err="1" smtClean="0">
                  <a:solidFill>
                    <a:schemeClr val="bg1"/>
                  </a:solidFill>
                  <a:latin typeface="Calibri" pitchFamily="34" charset="0"/>
                  <a:cs typeface="Arial" charset="0"/>
                  <a:sym typeface="Arial" charset="0"/>
                </a:rPr>
                <a:t>Leading</a:t>
              </a:r>
              <a:r>
                <a:rPr lang="es-ES_tradnl" sz="2500" kern="1200" dirty="0" smtClean="0">
                  <a:solidFill>
                    <a:schemeClr val="bg1"/>
                  </a:solidFill>
                  <a:latin typeface="Calibri" pitchFamily="34" charset="0"/>
                  <a:cs typeface="Arial" charset="0"/>
                  <a:sym typeface="Arial" charset="0"/>
                </a:rPr>
                <a:t> </a:t>
              </a:r>
              <a:r>
                <a:rPr lang="es-ES_tradnl" sz="2500" kern="1200" dirty="0" err="1" smtClean="0">
                  <a:solidFill>
                    <a:schemeClr val="bg1"/>
                  </a:solidFill>
                  <a:latin typeface="Calibri" pitchFamily="34" charset="0"/>
                  <a:cs typeface="Arial" charset="0"/>
                  <a:sym typeface="Arial" charset="0"/>
                </a:rPr>
                <a:t>multi</a:t>
              </a:r>
              <a:r>
                <a:rPr lang="es-ES_tradnl" sz="2500" kern="1200" dirty="0" smtClean="0">
                  <a:solidFill>
                    <a:schemeClr val="bg1"/>
                  </a:solidFill>
                  <a:latin typeface="Calibri" pitchFamily="34" charset="0"/>
                  <a:cs typeface="Arial" charset="0"/>
                  <a:sym typeface="Arial" charset="0"/>
                </a:rPr>
                <a:t>-sector </a:t>
              </a:r>
              <a:r>
                <a:rPr lang="es-ES_tradnl" sz="2500" kern="1200" dirty="0" err="1" smtClean="0">
                  <a:solidFill>
                    <a:schemeClr val="bg1"/>
                  </a:solidFill>
                  <a:latin typeface="Calibri" pitchFamily="34" charset="0"/>
                  <a:cs typeface="Arial" charset="0"/>
                  <a:sym typeface="Arial" charset="0"/>
                </a:rPr>
                <a:t>companies</a:t>
              </a:r>
              <a:endParaRPr lang="es-ES_tradnl" sz="2500" kern="1200" dirty="0" smtClean="0">
                <a:solidFill>
                  <a:schemeClr val="bg1"/>
                </a:solidFill>
                <a:latin typeface="Calibri" pitchFamily="34" charset="0"/>
                <a:cs typeface="Arial" charset="0"/>
                <a:sym typeface="Arial" charset="0"/>
              </a:endParaRPr>
            </a:p>
          </p:txBody>
        </p:sp>
        <p:grpSp>
          <p:nvGrpSpPr>
            <p:cNvPr id="53265" name="46 Grupo"/>
            <p:cNvGrpSpPr>
              <a:grpSpLocks/>
            </p:cNvGrpSpPr>
            <p:nvPr/>
          </p:nvGrpSpPr>
          <p:grpSpPr bwMode="auto">
            <a:xfrm>
              <a:off x="2984421" y="5046529"/>
              <a:ext cx="6580188" cy="1453801"/>
              <a:chOff x="738135" y="3209922"/>
              <a:chExt cx="7448652" cy="1767779"/>
            </a:xfrm>
          </p:grpSpPr>
          <p:pic>
            <p:nvPicPr>
              <p:cNvPr id="53266" name="27 Imagen" descr="logo-telefonica.jpg"/>
              <p:cNvPicPr>
                <a:picLocks noChangeAspect="1"/>
              </p:cNvPicPr>
              <p:nvPr/>
            </p:nvPicPr>
            <p:blipFill>
              <a:blip r:embed="rId1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8135" y="3246435"/>
                <a:ext cx="1356222" cy="5656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3267" name="28 Imagen" descr="27-Logo_Siemens.jpg"/>
              <p:cNvPicPr>
                <a:picLocks noChangeAspect="1"/>
              </p:cNvPicPr>
              <p:nvPr/>
            </p:nvPicPr>
            <p:blipFill>
              <a:blip r:embed="rId1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13124" y="3319462"/>
                <a:ext cx="1679598" cy="3967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3268" name="29 Imagen" descr="cern.gif"/>
              <p:cNvPicPr>
                <a:picLocks noChangeAspect="1"/>
              </p:cNvPicPr>
              <p:nvPr/>
            </p:nvPicPr>
            <p:blipFill>
              <a:blip r:embed="rId2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89303" y="3965897"/>
                <a:ext cx="803286" cy="7775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3269" name="30 Imagen" descr="EON logo.jpg"/>
              <p:cNvPicPr>
                <a:picLocks noChangeAspect="1"/>
              </p:cNvPicPr>
              <p:nvPr/>
            </p:nvPicPr>
            <p:blipFill>
              <a:blip r:embed="rId2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73829" y="3937746"/>
                <a:ext cx="1201337" cy="477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3270" name="31 Imagen" descr="IBM.jpg"/>
              <p:cNvPicPr>
                <a:picLocks noChangeAspect="1"/>
              </p:cNvPicPr>
              <p:nvPr/>
            </p:nvPicPr>
            <p:blipFill>
              <a:blip r:embed="rId2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8773" y="3282948"/>
                <a:ext cx="1019996" cy="5330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3271" name="34 Imagen" descr="logo.gif"/>
              <p:cNvPicPr>
                <a:picLocks noChangeAspect="1"/>
              </p:cNvPicPr>
              <p:nvPr/>
            </p:nvPicPr>
            <p:blipFill>
              <a:blip r:embed="rId2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11666" y="4341825"/>
                <a:ext cx="1524000" cy="523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3272" name="35 Imagen" descr="logo vestas.jpg"/>
              <p:cNvPicPr>
                <a:picLocks noChangeAspect="1"/>
              </p:cNvPicPr>
              <p:nvPr/>
            </p:nvPicPr>
            <p:blipFill>
              <a:blip r:embed="rId2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21205" y="4010772"/>
                <a:ext cx="1533546" cy="2828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3273" name="40 Imagen" descr="logo_solvay.jpg"/>
              <p:cNvPicPr>
                <a:picLocks noChangeAspect="1"/>
              </p:cNvPicPr>
              <p:nvPr/>
            </p:nvPicPr>
            <p:blipFill>
              <a:blip r:embed="rId2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76477" y="3976694"/>
                <a:ext cx="768253" cy="7667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3274" name="41 Imagen" descr="logo-FARMAINDUSTRIA.gif"/>
              <p:cNvPicPr>
                <a:picLocks noChangeAspect="1"/>
              </p:cNvPicPr>
              <p:nvPr/>
            </p:nvPicPr>
            <p:blipFill>
              <a:blip r:embed="rId2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73829" y="4377626"/>
                <a:ext cx="1428750" cy="600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3275" name="43 Imagen" descr="logo-google.JPG"/>
              <p:cNvPicPr>
                <a:picLocks noChangeAspect="1"/>
              </p:cNvPicPr>
              <p:nvPr/>
            </p:nvPicPr>
            <p:blipFill>
              <a:blip r:embed="rId2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16728" y="3319461"/>
                <a:ext cx="1570059" cy="5296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3276" name="44 Imagen" descr="logo-indra.jpg"/>
              <p:cNvPicPr>
                <a:picLocks noChangeAspect="1"/>
              </p:cNvPicPr>
              <p:nvPr/>
            </p:nvPicPr>
            <p:blipFill>
              <a:blip r:embed="rId2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62142" y="3209922"/>
                <a:ext cx="1313555" cy="6264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3277" name="45 Imagen" descr="LogoMcGraw.jpg"/>
              <p:cNvPicPr>
                <a:picLocks noChangeAspect="1"/>
              </p:cNvPicPr>
              <p:nvPr/>
            </p:nvPicPr>
            <p:blipFill>
              <a:blip r:embed="rId2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73191" y="4013208"/>
                <a:ext cx="664905" cy="6660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421051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3 Marcador de número de diapositiva"/>
          <p:cNvSpPr txBox="1">
            <a:spLocks noGrp="1"/>
          </p:cNvSpPr>
          <p:nvPr/>
        </p:nvSpPr>
        <p:spPr bwMode="auto">
          <a:xfrm>
            <a:off x="8697913" y="6500813"/>
            <a:ext cx="70485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fld id="{DBEBA922-0731-424C-B5E5-A9558FB3B344}" type="slidenum">
              <a:rPr lang="es-ES" sz="1400" b="1">
                <a:solidFill>
                  <a:srgbClr val="006666"/>
                </a:solidFill>
                <a:latin typeface="Trebuchet MS" pitchFamily="34" charset="0"/>
              </a:rPr>
              <a:pPr algn="ctr" eaLnBrk="1" hangingPunct="1"/>
              <a:t>17</a:t>
            </a:fld>
            <a:endParaRPr lang="es-ES" sz="1400" b="1">
              <a:solidFill>
                <a:srgbClr val="006666"/>
              </a:solidFill>
              <a:latin typeface="Trebuchet MS" pitchFamily="34" charset="0"/>
            </a:endParaRPr>
          </a:p>
        </p:txBody>
      </p:sp>
      <p:sp>
        <p:nvSpPr>
          <p:cNvPr id="30723" name="Rectangle 5"/>
          <p:cNvSpPr>
            <a:spLocks noChangeArrowheads="1"/>
          </p:cNvSpPr>
          <p:nvPr/>
        </p:nvSpPr>
        <p:spPr bwMode="auto">
          <a:xfrm>
            <a:off x="128588" y="1383159"/>
            <a:ext cx="95049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Font typeface="Wingdings 2" pitchFamily="18" charset="2"/>
              <a:buNone/>
            </a:pPr>
            <a:r>
              <a:rPr lang="es-ES" sz="2400" b="1" dirty="0">
                <a:solidFill>
                  <a:schemeClr val="accent2"/>
                </a:solidFill>
                <a:latin typeface="Calibri" panose="020F0502020204030204" pitchFamily="34" charset="0"/>
              </a:rPr>
              <a:t>FLTQ: A TOOL TO </a:t>
            </a:r>
            <a:r>
              <a:rPr lang="es-ES" sz="2400" b="1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KNOWLEDGE TRANSFER </a:t>
            </a:r>
            <a:endParaRPr lang="es-ES" sz="2400" b="1" dirty="0">
              <a:solidFill>
                <a:schemeClr val="accent2"/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1125538" y="44450"/>
            <a:ext cx="82089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endParaRPr lang="es-ES" sz="4400" b="1" dirty="0">
              <a:solidFill>
                <a:srgbClr val="006666"/>
              </a:solidFill>
              <a:latin typeface="Calibri" panose="020F0502020204030204" pitchFamily="34" charset="0"/>
            </a:endParaRPr>
          </a:p>
        </p:txBody>
      </p:sp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739" y="1755803"/>
            <a:ext cx="1338262" cy="133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6" descr="cdtuc-caminos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85284" y="3840463"/>
            <a:ext cx="2376488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7" descr="cdtuc-industriales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4855" y="3817444"/>
            <a:ext cx="1776413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8" name="Picture 8" descr="cdtuc-torre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05738" y="3710288"/>
            <a:ext cx="122396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0" name="Picture 11" descr="logo Emprendi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4688" y="3408654"/>
            <a:ext cx="1635831" cy="1044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9" descr="Centro de Desarrollo Tecnológico de la Universidad de Cantabria. CDTUC">
            <a:hlinkClick r:id="rId8" tooltip="CDTUC (Centro de Desarrollo Tecnológico de la Universidad de Cantabria). Página principal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680" y="2204864"/>
            <a:ext cx="1944687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Foro UC-Empresa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94" y="3705005"/>
            <a:ext cx="1737562" cy="1095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 dirty="0" err="1" smtClean="0"/>
              <a:t>Research</a:t>
            </a:r>
            <a:r>
              <a:rPr lang="es-ES" sz="4000" dirty="0" smtClean="0"/>
              <a:t> and </a:t>
            </a:r>
            <a:r>
              <a:rPr lang="es-ES" sz="4000" dirty="0" err="1" smtClean="0"/>
              <a:t>Knowledge</a:t>
            </a:r>
            <a:r>
              <a:rPr lang="es-ES" sz="4000" dirty="0" smtClean="0"/>
              <a:t> Transfer</a:t>
            </a:r>
            <a:endParaRPr lang="es-ES" sz="40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376936" y="2060848"/>
            <a:ext cx="5352764" cy="4408589"/>
          </a:xfrm>
        </p:spPr>
        <p:txBody>
          <a:bodyPr/>
          <a:lstStyle/>
          <a:p>
            <a:pPr marL="266700" indent="-255588">
              <a:buClr>
                <a:schemeClr val="accent1"/>
              </a:buClr>
            </a:pPr>
            <a:r>
              <a:rPr lang="en-US" sz="2000" dirty="0"/>
              <a:t>Created in 1999 </a:t>
            </a:r>
            <a:r>
              <a:rPr lang="en-US" sz="2000" b="1" dirty="0" smtClean="0"/>
              <a:t>to </a:t>
            </a:r>
            <a:r>
              <a:rPr lang="en-US" sz="2000" b="1" dirty="0"/>
              <a:t>promote the links</a:t>
            </a:r>
            <a:r>
              <a:rPr lang="en-US" sz="2000" dirty="0"/>
              <a:t> between the University and </a:t>
            </a:r>
            <a:r>
              <a:rPr lang="en-US" sz="2000" dirty="0" smtClean="0"/>
              <a:t>private companies.</a:t>
            </a:r>
            <a:endParaRPr lang="en-US" sz="2000" dirty="0"/>
          </a:p>
          <a:p>
            <a:pPr marL="266700" indent="-255588">
              <a:buClr>
                <a:schemeClr val="accent1"/>
              </a:buClr>
            </a:pPr>
            <a:r>
              <a:rPr lang="en-US" sz="2000" dirty="0"/>
              <a:t>Established companies and research groups work together in </a:t>
            </a:r>
            <a:r>
              <a:rPr lang="en-US" sz="2000" dirty="0" smtClean="0"/>
              <a:t>an </a:t>
            </a:r>
            <a:r>
              <a:rPr lang="en-US" sz="2000" b="1" dirty="0"/>
              <a:t>atmosphere dedicated to R&amp;D projects</a:t>
            </a:r>
            <a:r>
              <a:rPr lang="en-US" sz="2000" dirty="0" smtClean="0"/>
              <a:t>.</a:t>
            </a:r>
          </a:p>
          <a:p>
            <a:pPr marL="266700" indent="-255588"/>
            <a:endParaRPr lang="en-US" sz="2000" dirty="0"/>
          </a:p>
          <a:p>
            <a:pPr marL="266700" indent="-255588"/>
            <a:endParaRPr lang="en-US" sz="2000" dirty="0" smtClean="0"/>
          </a:p>
          <a:p>
            <a:pPr marL="266700" indent="-255588"/>
            <a:endParaRPr lang="en-US" sz="2000" dirty="0"/>
          </a:p>
          <a:p>
            <a:pPr marL="266700" indent="-255588">
              <a:buClr>
                <a:schemeClr val="accent1"/>
              </a:buClr>
            </a:pPr>
            <a:r>
              <a:rPr lang="en-US" sz="2000" dirty="0" err="1" smtClean="0"/>
              <a:t>Iberoamerican</a:t>
            </a:r>
            <a:r>
              <a:rPr lang="en-US" sz="2000" dirty="0" smtClean="0"/>
              <a:t> </a:t>
            </a:r>
            <a:r>
              <a:rPr lang="en-US" sz="2000" dirty="0"/>
              <a:t>University network of </a:t>
            </a:r>
            <a:r>
              <a:rPr lang="en-US" sz="2000" b="1" dirty="0"/>
              <a:t>incubation of companies </a:t>
            </a:r>
            <a:r>
              <a:rPr lang="en-US" sz="2000" dirty="0"/>
              <a:t>created in 2006. </a:t>
            </a:r>
          </a:p>
          <a:p>
            <a:pPr marL="266700" indent="-255588">
              <a:buClr>
                <a:schemeClr val="accent1"/>
              </a:buClr>
            </a:pPr>
            <a:r>
              <a:rPr lang="en-US" sz="2000" dirty="0"/>
              <a:t>The target is </a:t>
            </a:r>
            <a:r>
              <a:rPr lang="en-US" sz="2000" b="1" dirty="0"/>
              <a:t>to facilitate the transfer </a:t>
            </a:r>
            <a:r>
              <a:rPr lang="en-US" sz="2000" dirty="0"/>
              <a:t>of the results of the research to society</a:t>
            </a:r>
            <a:r>
              <a:rPr lang="en-US" sz="2000" dirty="0" smtClean="0"/>
              <a:t>.</a:t>
            </a:r>
            <a:endParaRPr lang="en-US" sz="2000" dirty="0"/>
          </a:p>
          <a:p>
            <a:endParaRPr lang="es-ES" sz="2000" dirty="0"/>
          </a:p>
        </p:txBody>
      </p:sp>
      <p:sp>
        <p:nvSpPr>
          <p:cNvPr id="17" name="2 Marcador de contenido"/>
          <p:cNvSpPr txBox="1">
            <a:spLocks/>
          </p:cNvSpPr>
          <p:nvPr/>
        </p:nvSpPr>
        <p:spPr bwMode="auto">
          <a:xfrm>
            <a:off x="128588" y="4869160"/>
            <a:ext cx="3590074" cy="1136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66"/>
              </a:buClr>
              <a:buSzPct val="100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10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55588" indent="-255588">
              <a:buClr>
                <a:schemeClr val="accent1"/>
              </a:buClr>
            </a:pPr>
            <a:r>
              <a:rPr lang="en-US" sz="2000" kern="0" dirty="0"/>
              <a:t>A new forum to establish contacts between researchers and </a:t>
            </a:r>
            <a:r>
              <a:rPr lang="en-US" sz="2000" kern="0" dirty="0" smtClean="0"/>
              <a:t>companies</a:t>
            </a:r>
            <a:endParaRPr lang="en-US" sz="2000" kern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6473915" y="5112000"/>
            <a:ext cx="3432381" cy="1790119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6359674" y="908719"/>
            <a:ext cx="3546621" cy="2042745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2970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064" y="6239997"/>
            <a:ext cx="1322520" cy="511175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6" name="Picture 11" descr="http://www.ecoticias.com/userfiles/extra/thumbs/306_CZGC_logo_ih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090" y="1665772"/>
            <a:ext cx="1578769" cy="528638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 UC: Research Centers and Institutes</a:t>
            </a:r>
            <a:endParaRPr lang="es-ES" sz="40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00472" y="1435964"/>
            <a:ext cx="9210228" cy="4872761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s-ES" sz="2400" b="1" dirty="0" err="1">
                <a:solidFill>
                  <a:schemeClr val="accent3"/>
                </a:solidFill>
              </a:rPr>
              <a:t>Research</a:t>
            </a:r>
            <a:r>
              <a:rPr lang="es-ES" sz="2400" b="1" dirty="0">
                <a:solidFill>
                  <a:schemeClr val="accent3"/>
                </a:solidFill>
              </a:rPr>
              <a:t> </a:t>
            </a:r>
            <a:r>
              <a:rPr lang="es-ES" sz="2400" b="1" dirty="0" err="1" smtClean="0">
                <a:solidFill>
                  <a:schemeClr val="accent3"/>
                </a:solidFill>
              </a:rPr>
              <a:t>Institutes</a:t>
            </a:r>
            <a:endParaRPr lang="es-ES" sz="2400" b="1" dirty="0">
              <a:solidFill>
                <a:schemeClr val="accent3"/>
              </a:solidFill>
            </a:endParaRPr>
          </a:p>
          <a:p>
            <a:pPr marL="285750" indent="-198438" fontAlgn="auto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/>
            </a:pPr>
            <a:r>
              <a:rPr lang="es-ES" sz="1800" dirty="0" err="1" smtClean="0"/>
              <a:t>Environmental</a:t>
            </a:r>
            <a:r>
              <a:rPr lang="es-ES" sz="1800" dirty="0" smtClean="0"/>
              <a:t> </a:t>
            </a:r>
            <a:r>
              <a:rPr lang="es-ES" sz="1800" dirty="0" err="1"/>
              <a:t>Hydraulics</a:t>
            </a:r>
            <a:r>
              <a:rPr lang="es-ES" sz="1800" dirty="0"/>
              <a:t> </a:t>
            </a:r>
            <a:r>
              <a:rPr lang="es-ES" sz="1800" dirty="0" err="1"/>
              <a:t>Institute</a:t>
            </a:r>
            <a:r>
              <a:rPr lang="es-ES" sz="1800" dirty="0"/>
              <a:t> </a:t>
            </a:r>
            <a:r>
              <a:rPr lang="es-ES" sz="1800" dirty="0" smtClean="0"/>
              <a:t/>
            </a:r>
            <a:br>
              <a:rPr lang="es-ES" sz="1800" dirty="0" smtClean="0"/>
            </a:br>
            <a:r>
              <a:rPr lang="es-ES" sz="1800" dirty="0" smtClean="0"/>
              <a:t>"</a:t>
            </a:r>
            <a:r>
              <a:rPr lang="es-ES" sz="1800" dirty="0"/>
              <a:t>IH </a:t>
            </a:r>
            <a:r>
              <a:rPr lang="es-ES" sz="1800" dirty="0" smtClean="0"/>
              <a:t>Cantabria“</a:t>
            </a:r>
          </a:p>
          <a:p>
            <a:pPr marL="285750" indent="-198438" fontAlgn="auto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/>
            </a:pPr>
            <a:r>
              <a:rPr lang="en-US" sz="1800" dirty="0"/>
              <a:t>Institute of Biomedicine </a:t>
            </a:r>
            <a:r>
              <a:rPr lang="en-US" sz="1800" dirty="0" smtClean="0"/>
              <a:t>&amp; Biotechnology </a:t>
            </a:r>
            <a:br>
              <a:rPr lang="en-US" sz="1800" dirty="0" smtClean="0"/>
            </a:br>
            <a:r>
              <a:rPr lang="en-US" sz="1800" dirty="0" smtClean="0"/>
              <a:t>of </a:t>
            </a:r>
            <a:r>
              <a:rPr lang="en-US" sz="1800" dirty="0"/>
              <a:t>Cantabria</a:t>
            </a:r>
            <a:r>
              <a:rPr lang="es-ES" sz="1800" dirty="0" smtClean="0"/>
              <a:t>(IBBTEC</a:t>
            </a:r>
            <a:r>
              <a:rPr lang="es-ES" sz="1800" dirty="0"/>
              <a:t>)</a:t>
            </a:r>
          </a:p>
          <a:p>
            <a:pPr marL="285750" indent="-198438" fontAlgn="auto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/>
            </a:pPr>
            <a:r>
              <a:rPr lang="en-US" sz="1800" dirty="0"/>
              <a:t>Institute of Physics of </a:t>
            </a:r>
            <a:r>
              <a:rPr lang="en-US" sz="1800" dirty="0" smtClean="0"/>
              <a:t>Cantabria </a:t>
            </a:r>
            <a:r>
              <a:rPr lang="es-ES" sz="1800" dirty="0" smtClean="0"/>
              <a:t>(IFCA)</a:t>
            </a:r>
          </a:p>
          <a:p>
            <a:pPr marL="285750" indent="-198438" fontAlgn="auto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/>
            </a:pPr>
            <a:r>
              <a:rPr lang="en-US" sz="1800" dirty="0"/>
              <a:t>International Institute for Prehistoric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Research </a:t>
            </a:r>
            <a:r>
              <a:rPr lang="es-ES" sz="1800" dirty="0" smtClean="0"/>
              <a:t>(IIIPC)</a:t>
            </a:r>
          </a:p>
          <a:p>
            <a:pPr marL="87312" indent="0" fontAlgn="auto">
              <a:spcBef>
                <a:spcPts val="0"/>
              </a:spcBef>
              <a:spcAft>
                <a:spcPts val="600"/>
              </a:spcAft>
              <a:buClr>
                <a:srgbClr val="FFB953"/>
              </a:buClr>
              <a:buNone/>
              <a:defRPr/>
            </a:pPr>
            <a:endParaRPr lang="es-ES" sz="1600" dirty="0">
              <a:solidFill>
                <a:schemeClr val="accent3"/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s-ES" sz="2400" b="1" dirty="0" err="1">
                <a:solidFill>
                  <a:schemeClr val="accent3"/>
                </a:solidFill>
              </a:rPr>
              <a:t>Research</a:t>
            </a:r>
            <a:r>
              <a:rPr lang="es-ES" sz="2400" b="1" dirty="0">
                <a:solidFill>
                  <a:schemeClr val="accent3"/>
                </a:solidFill>
              </a:rPr>
              <a:t> Centers</a:t>
            </a:r>
            <a:endParaRPr lang="en-US" sz="2400" dirty="0">
              <a:solidFill>
                <a:schemeClr val="accent3"/>
              </a:solidFill>
            </a:endParaRPr>
          </a:p>
          <a:p>
            <a:pPr marL="285750" indent="-198438" fontAlgn="auto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/>
            </a:pPr>
            <a:r>
              <a:rPr lang="es-ES" sz="1800" dirty="0"/>
              <a:t>Santander </a:t>
            </a:r>
            <a:r>
              <a:rPr lang="es-ES" sz="1800" dirty="0" err="1"/>
              <a:t>Financial</a:t>
            </a:r>
            <a:r>
              <a:rPr lang="es-ES" sz="1800" dirty="0"/>
              <a:t> </a:t>
            </a:r>
            <a:r>
              <a:rPr lang="es-ES" sz="1800" dirty="0" err="1"/>
              <a:t>Institute</a:t>
            </a:r>
            <a:r>
              <a:rPr lang="es-ES" sz="1800" dirty="0"/>
              <a:t> (SANFI</a:t>
            </a:r>
            <a:r>
              <a:rPr lang="es-ES" sz="1800" dirty="0" smtClean="0"/>
              <a:t>)</a:t>
            </a:r>
          </a:p>
          <a:p>
            <a:pPr marL="285750" indent="-198438" fontAlgn="auto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/>
            </a:pPr>
            <a:r>
              <a:rPr lang="es-ES" sz="1800" dirty="0"/>
              <a:t>Santander International </a:t>
            </a:r>
            <a:r>
              <a:rPr lang="es-ES" sz="1800" dirty="0" err="1"/>
              <a:t>Entrepreneurship</a:t>
            </a:r>
            <a:r>
              <a:rPr lang="es-ES" sz="1800" dirty="0"/>
              <a:t> Centre </a:t>
            </a:r>
            <a:r>
              <a:rPr lang="es-ES" sz="1800" dirty="0" smtClean="0"/>
              <a:t>(</a:t>
            </a:r>
            <a:r>
              <a:rPr lang="es-ES" sz="1800" dirty="0"/>
              <a:t>CISE)</a:t>
            </a:r>
          </a:p>
          <a:p>
            <a:pPr marL="285750" indent="-198438" fontAlgn="auto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/>
            </a:pPr>
            <a:r>
              <a:rPr lang="es-ES" sz="1800" dirty="0" smtClean="0"/>
              <a:t>Smart </a:t>
            </a:r>
            <a:r>
              <a:rPr lang="es-ES" sz="1800" dirty="0" err="1" smtClean="0"/>
              <a:t>Cities</a:t>
            </a:r>
            <a:r>
              <a:rPr lang="es-ES" sz="1800" dirty="0" smtClean="0"/>
              <a:t> </a:t>
            </a:r>
            <a:r>
              <a:rPr lang="es-ES" sz="1800" dirty="0" err="1" smtClean="0"/>
              <a:t>Research</a:t>
            </a:r>
            <a:r>
              <a:rPr lang="es-ES" sz="1800" dirty="0" smtClean="0"/>
              <a:t> Centre (CICIS)</a:t>
            </a:r>
            <a:endParaRPr lang="en-US" sz="1800" dirty="0">
              <a:solidFill>
                <a:srgbClr val="006666"/>
              </a:solidFill>
            </a:endParaRPr>
          </a:p>
          <a:p>
            <a:pPr marL="0" indent="0">
              <a:buNone/>
            </a:pPr>
            <a:endParaRPr lang="es-ES" sz="1800" dirty="0"/>
          </a:p>
        </p:txBody>
      </p:sp>
      <p:pic>
        <p:nvPicPr>
          <p:cNvPr id="1026" name="Picture 2" descr="C:\Users\ruizlj\Documents\10 MATERIAL GRÁFICO _ Vicerrectorado\Fotos Matxalen PPT\IBBTEC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1"/>
          <a:stretch/>
        </p:blipFill>
        <p:spPr bwMode="auto">
          <a:xfrm>
            <a:off x="5233481" y="3006793"/>
            <a:ext cx="2916756" cy="2041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328" y="4027479"/>
            <a:ext cx="1047096" cy="72008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57489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Text Box 6"/>
          <p:cNvSpPr txBox="1">
            <a:spLocks noChangeArrowheads="1"/>
          </p:cNvSpPr>
          <p:nvPr/>
        </p:nvSpPr>
        <p:spPr bwMode="auto">
          <a:xfrm>
            <a:off x="165840" y="1553839"/>
            <a:ext cx="5147200" cy="3729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lnSpc>
                <a:spcPts val="2200"/>
              </a:lnSpc>
              <a:spcBef>
                <a:spcPct val="50000"/>
              </a:spcBef>
            </a:pPr>
            <a:r>
              <a:rPr lang="en-US" sz="1800" dirty="0" smtClean="0">
                <a:latin typeface="+mj-lt"/>
              </a:rPr>
              <a:t>Official designation by </a:t>
            </a:r>
            <a:r>
              <a:rPr lang="en-US" sz="1800" dirty="0">
                <a:latin typeface="+mj-lt"/>
              </a:rPr>
              <a:t>the Spanish Ministry of </a:t>
            </a:r>
            <a:r>
              <a:rPr lang="en-US" sz="1800" dirty="0" smtClean="0">
                <a:latin typeface="+mj-lt"/>
              </a:rPr>
              <a:t>Education (2009), consistently reviewed positively (latest positive review 2015). </a:t>
            </a:r>
          </a:p>
          <a:p>
            <a:pPr>
              <a:lnSpc>
                <a:spcPts val="2200"/>
              </a:lnSpc>
              <a:spcBef>
                <a:spcPct val="50000"/>
              </a:spcBef>
            </a:pPr>
            <a:r>
              <a:rPr lang="es-ES" sz="1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Inspiration</a:t>
            </a:r>
            <a:r>
              <a:rPr lang="es-ES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s-ES" sz="1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from</a:t>
            </a:r>
            <a:r>
              <a:rPr lang="es-ES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s-ES" sz="1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the</a:t>
            </a:r>
            <a:r>
              <a:rPr lang="es-ES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concept of “Campus Integral” </a:t>
            </a:r>
            <a:r>
              <a:rPr lang="es-ES" sz="1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recommended</a:t>
            </a:r>
            <a:r>
              <a:rPr lang="es-ES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s-E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by OECD: </a:t>
            </a:r>
            <a:r>
              <a:rPr lang="es-ES" sz="1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knowledge</a:t>
            </a:r>
            <a:r>
              <a:rPr lang="es-ES" sz="1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s-ES" sz="18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with</a:t>
            </a:r>
            <a:r>
              <a:rPr lang="es-ES" sz="18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s-ES" sz="18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sustainability</a:t>
            </a:r>
            <a:r>
              <a:rPr lang="es-ES" sz="18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s-ES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as </a:t>
            </a:r>
            <a:r>
              <a:rPr lang="es-E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an</a:t>
            </a:r>
            <a:r>
              <a:rPr lang="es-E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s-ES" sz="1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essential</a:t>
            </a:r>
            <a:r>
              <a:rPr lang="es-ES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s-ES" sz="1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condition</a:t>
            </a:r>
            <a:r>
              <a:rPr lang="es-ES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to </a:t>
            </a:r>
            <a:r>
              <a:rPr lang="es-E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ensure</a:t>
            </a:r>
            <a:r>
              <a:rPr lang="es-E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s-E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development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in </a:t>
            </a:r>
            <a:r>
              <a:rPr lang="es-ES" sz="1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the</a:t>
            </a: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s-ES" sz="1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region</a:t>
            </a:r>
            <a:r>
              <a:rPr lang="es-ES_trad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sz="1800" dirty="0">
                <a:latin typeface="+mj-lt"/>
              </a:rPr>
              <a:t>Trying to </a:t>
            </a:r>
            <a:r>
              <a:rPr lang="en-US" sz="1800" dirty="0" smtClean="0">
                <a:latin typeface="+mj-lt"/>
              </a:rPr>
              <a:t>promote an </a:t>
            </a:r>
            <a:r>
              <a:rPr lang="en-US" sz="1800" dirty="0">
                <a:latin typeface="+mj-lt"/>
              </a:rPr>
              <a:t>“</a:t>
            </a:r>
            <a:r>
              <a:rPr lang="en-US" sz="1800" b="1" dirty="0">
                <a:latin typeface="+mj-lt"/>
              </a:rPr>
              <a:t>Ecosystem of Knowledge</a:t>
            </a:r>
            <a:r>
              <a:rPr lang="en-US" sz="1800" dirty="0">
                <a:latin typeface="+mj-lt"/>
              </a:rPr>
              <a:t>”: Leading the region in a model of growth based on the strategic aggregation of public and private agents, the creation and transfer of knowledge, social cohesion, and economic development. </a:t>
            </a:r>
          </a:p>
        </p:txBody>
      </p:sp>
      <p:pic>
        <p:nvPicPr>
          <p:cNvPr id="9" name="5 Imagen" descr="AEREA DESDE SARDINERO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470"/>
          <a:stretch>
            <a:fillRect/>
          </a:stretch>
        </p:blipFill>
        <p:spPr bwMode="auto">
          <a:xfrm>
            <a:off x="5447470" y="1764253"/>
            <a:ext cx="4458529" cy="245683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16496" y="116633"/>
            <a:ext cx="8929117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lang="es-ES" sz="4000" b="1" dirty="0" smtClean="0">
                <a:solidFill>
                  <a:schemeClr val="bg1"/>
                </a:solidFill>
                <a:latin typeface="+mn-lt"/>
                <a:ea typeface="Arial Bold" charset="0"/>
                <a:cs typeface="Arial Bold" charset="0"/>
                <a:sym typeface="Arial" charset="0"/>
              </a:rPr>
              <a:t>Cantabria International Campus (CCI)</a:t>
            </a:r>
            <a:endParaRPr lang="es-ES" sz="4000" b="1" dirty="0">
              <a:solidFill>
                <a:schemeClr val="bg1"/>
              </a:solidFill>
              <a:latin typeface="+mn-lt"/>
              <a:ea typeface="Arial Bold" charset="0"/>
              <a:cs typeface="Arial Bold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3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agen 4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576" y="-1128795"/>
            <a:ext cx="4700423" cy="6700302"/>
          </a:xfrm>
          <a:prstGeom prst="rect">
            <a:avLst/>
          </a:prstGeom>
        </p:spPr>
      </p:pic>
      <p:sp>
        <p:nvSpPr>
          <p:cNvPr id="48" name="Entrada manual 45"/>
          <p:cNvSpPr/>
          <p:nvPr/>
        </p:nvSpPr>
        <p:spPr>
          <a:xfrm>
            <a:off x="0" y="-336707"/>
            <a:ext cx="10044468" cy="1916102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11"/>
              <a:gd name="connsiteY0" fmla="*/ 5642 h 13642"/>
              <a:gd name="connsiteX1" fmla="*/ 10011 w 10011"/>
              <a:gd name="connsiteY1" fmla="*/ 0 h 13642"/>
              <a:gd name="connsiteX2" fmla="*/ 10000 w 10011"/>
              <a:gd name="connsiteY2" fmla="*/ 13642 h 13642"/>
              <a:gd name="connsiteX3" fmla="*/ 0 w 10011"/>
              <a:gd name="connsiteY3" fmla="*/ 13642 h 13642"/>
              <a:gd name="connsiteX4" fmla="*/ 0 w 10011"/>
              <a:gd name="connsiteY4" fmla="*/ 5642 h 13642"/>
              <a:gd name="connsiteX0" fmla="*/ 32 w 10043"/>
              <a:gd name="connsiteY0" fmla="*/ 5642 h 19548"/>
              <a:gd name="connsiteX1" fmla="*/ 10043 w 10043"/>
              <a:gd name="connsiteY1" fmla="*/ 0 h 19548"/>
              <a:gd name="connsiteX2" fmla="*/ 10032 w 10043"/>
              <a:gd name="connsiteY2" fmla="*/ 13642 h 19548"/>
              <a:gd name="connsiteX3" fmla="*/ 0 w 10043"/>
              <a:gd name="connsiteY3" fmla="*/ 19548 h 19548"/>
              <a:gd name="connsiteX4" fmla="*/ 32 w 10043"/>
              <a:gd name="connsiteY4" fmla="*/ 5642 h 19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43" h="19548">
                <a:moveTo>
                  <a:pt x="32" y="5642"/>
                </a:moveTo>
                <a:lnTo>
                  <a:pt x="10043" y="0"/>
                </a:lnTo>
                <a:cubicBezTo>
                  <a:pt x="10039" y="4547"/>
                  <a:pt x="10036" y="9095"/>
                  <a:pt x="10032" y="13642"/>
                </a:cubicBezTo>
                <a:lnTo>
                  <a:pt x="0" y="19548"/>
                </a:lnTo>
                <a:cubicBezTo>
                  <a:pt x="11" y="14913"/>
                  <a:pt x="21" y="10277"/>
                  <a:pt x="32" y="564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Santander and </a:t>
            </a:r>
            <a:r>
              <a:rPr lang="es-ES" dirty="0" err="1" smtClean="0"/>
              <a:t>cantabria</a:t>
            </a:r>
            <a:endParaRPr lang="es-ES" dirty="0"/>
          </a:p>
        </p:txBody>
      </p:sp>
      <p:sp>
        <p:nvSpPr>
          <p:cNvPr id="46" name="Entrada manual 45"/>
          <p:cNvSpPr/>
          <p:nvPr/>
        </p:nvSpPr>
        <p:spPr>
          <a:xfrm>
            <a:off x="-59555" y="5135901"/>
            <a:ext cx="10016465" cy="1245427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11"/>
              <a:gd name="connsiteY0" fmla="*/ 5642 h 13642"/>
              <a:gd name="connsiteX1" fmla="*/ 10011 w 10011"/>
              <a:gd name="connsiteY1" fmla="*/ 0 h 13642"/>
              <a:gd name="connsiteX2" fmla="*/ 10000 w 10011"/>
              <a:gd name="connsiteY2" fmla="*/ 13642 h 13642"/>
              <a:gd name="connsiteX3" fmla="*/ 0 w 10011"/>
              <a:gd name="connsiteY3" fmla="*/ 13642 h 13642"/>
              <a:gd name="connsiteX4" fmla="*/ 0 w 10011"/>
              <a:gd name="connsiteY4" fmla="*/ 5642 h 13642"/>
              <a:gd name="connsiteX0" fmla="*/ 32 w 10043"/>
              <a:gd name="connsiteY0" fmla="*/ 5642 h 19548"/>
              <a:gd name="connsiteX1" fmla="*/ 10043 w 10043"/>
              <a:gd name="connsiteY1" fmla="*/ 0 h 19548"/>
              <a:gd name="connsiteX2" fmla="*/ 10032 w 10043"/>
              <a:gd name="connsiteY2" fmla="*/ 13642 h 19548"/>
              <a:gd name="connsiteX3" fmla="*/ 0 w 10043"/>
              <a:gd name="connsiteY3" fmla="*/ 19548 h 19548"/>
              <a:gd name="connsiteX4" fmla="*/ 32 w 10043"/>
              <a:gd name="connsiteY4" fmla="*/ 5642 h 19548"/>
              <a:gd name="connsiteX0" fmla="*/ 32 w 10064"/>
              <a:gd name="connsiteY0" fmla="*/ 5642 h 19548"/>
              <a:gd name="connsiteX1" fmla="*/ 10043 w 10064"/>
              <a:gd name="connsiteY1" fmla="*/ 0 h 19548"/>
              <a:gd name="connsiteX2" fmla="*/ 10064 w 10064"/>
              <a:gd name="connsiteY2" fmla="*/ 12623 h 19548"/>
              <a:gd name="connsiteX3" fmla="*/ 0 w 10064"/>
              <a:gd name="connsiteY3" fmla="*/ 19548 h 19548"/>
              <a:gd name="connsiteX4" fmla="*/ 32 w 10064"/>
              <a:gd name="connsiteY4" fmla="*/ 5642 h 19548"/>
              <a:gd name="connsiteX0" fmla="*/ 32 w 10075"/>
              <a:gd name="connsiteY0" fmla="*/ 5642 h 19548"/>
              <a:gd name="connsiteX1" fmla="*/ 10043 w 10075"/>
              <a:gd name="connsiteY1" fmla="*/ 0 h 19548"/>
              <a:gd name="connsiteX2" fmla="*/ 10075 w 10075"/>
              <a:gd name="connsiteY2" fmla="*/ 10755 h 19548"/>
              <a:gd name="connsiteX3" fmla="*/ 0 w 10075"/>
              <a:gd name="connsiteY3" fmla="*/ 19548 h 19548"/>
              <a:gd name="connsiteX4" fmla="*/ 32 w 10075"/>
              <a:gd name="connsiteY4" fmla="*/ 5642 h 19548"/>
              <a:gd name="connsiteX0" fmla="*/ 32 w 10086"/>
              <a:gd name="connsiteY0" fmla="*/ 5642 h 19548"/>
              <a:gd name="connsiteX1" fmla="*/ 10043 w 10086"/>
              <a:gd name="connsiteY1" fmla="*/ 0 h 19548"/>
              <a:gd name="connsiteX2" fmla="*/ 10086 w 10086"/>
              <a:gd name="connsiteY2" fmla="*/ 8887 h 19548"/>
              <a:gd name="connsiteX3" fmla="*/ 0 w 10086"/>
              <a:gd name="connsiteY3" fmla="*/ 19548 h 19548"/>
              <a:gd name="connsiteX4" fmla="*/ 32 w 10086"/>
              <a:gd name="connsiteY4" fmla="*/ 5642 h 19548"/>
              <a:gd name="connsiteX0" fmla="*/ 32 w 10139"/>
              <a:gd name="connsiteY0" fmla="*/ 5642 h 19548"/>
              <a:gd name="connsiteX1" fmla="*/ 10043 w 10139"/>
              <a:gd name="connsiteY1" fmla="*/ 0 h 19548"/>
              <a:gd name="connsiteX2" fmla="*/ 10139 w 10139"/>
              <a:gd name="connsiteY2" fmla="*/ 10585 h 19548"/>
              <a:gd name="connsiteX3" fmla="*/ 0 w 10139"/>
              <a:gd name="connsiteY3" fmla="*/ 19548 h 19548"/>
              <a:gd name="connsiteX4" fmla="*/ 32 w 10139"/>
              <a:gd name="connsiteY4" fmla="*/ 5642 h 19548"/>
              <a:gd name="connsiteX0" fmla="*/ 32 w 10043"/>
              <a:gd name="connsiteY0" fmla="*/ 5642 h 19548"/>
              <a:gd name="connsiteX1" fmla="*/ 10043 w 10043"/>
              <a:gd name="connsiteY1" fmla="*/ 0 h 19548"/>
              <a:gd name="connsiteX2" fmla="*/ 10033 w 10043"/>
              <a:gd name="connsiteY2" fmla="*/ 10585 h 19548"/>
              <a:gd name="connsiteX3" fmla="*/ 0 w 10043"/>
              <a:gd name="connsiteY3" fmla="*/ 19548 h 19548"/>
              <a:gd name="connsiteX4" fmla="*/ 32 w 10043"/>
              <a:gd name="connsiteY4" fmla="*/ 5642 h 19548"/>
              <a:gd name="connsiteX0" fmla="*/ 32 w 10043"/>
              <a:gd name="connsiteY0" fmla="*/ 10566 h 19548"/>
              <a:gd name="connsiteX1" fmla="*/ 10043 w 10043"/>
              <a:gd name="connsiteY1" fmla="*/ 0 h 19548"/>
              <a:gd name="connsiteX2" fmla="*/ 10033 w 10043"/>
              <a:gd name="connsiteY2" fmla="*/ 10585 h 19548"/>
              <a:gd name="connsiteX3" fmla="*/ 0 w 10043"/>
              <a:gd name="connsiteY3" fmla="*/ 19548 h 19548"/>
              <a:gd name="connsiteX4" fmla="*/ 32 w 10043"/>
              <a:gd name="connsiteY4" fmla="*/ 10566 h 19548"/>
              <a:gd name="connsiteX0" fmla="*/ 32 w 10043"/>
              <a:gd name="connsiteY0" fmla="*/ 10566 h 19548"/>
              <a:gd name="connsiteX1" fmla="*/ 10043 w 10043"/>
              <a:gd name="connsiteY1" fmla="*/ 0 h 19548"/>
              <a:gd name="connsiteX2" fmla="*/ 10033 w 10043"/>
              <a:gd name="connsiteY2" fmla="*/ 10585 h 19548"/>
              <a:gd name="connsiteX3" fmla="*/ 0 w 10043"/>
              <a:gd name="connsiteY3" fmla="*/ 19548 h 19548"/>
              <a:gd name="connsiteX4" fmla="*/ 32 w 10043"/>
              <a:gd name="connsiteY4" fmla="*/ 10566 h 19548"/>
              <a:gd name="connsiteX0" fmla="*/ 4 w 10015"/>
              <a:gd name="connsiteY0" fmla="*/ 10566 h 19888"/>
              <a:gd name="connsiteX1" fmla="*/ 10015 w 10015"/>
              <a:gd name="connsiteY1" fmla="*/ 0 h 19888"/>
              <a:gd name="connsiteX2" fmla="*/ 10005 w 10015"/>
              <a:gd name="connsiteY2" fmla="*/ 10585 h 19888"/>
              <a:gd name="connsiteX3" fmla="*/ 4 w 10015"/>
              <a:gd name="connsiteY3" fmla="*/ 19888 h 19888"/>
              <a:gd name="connsiteX4" fmla="*/ 4 w 10015"/>
              <a:gd name="connsiteY4" fmla="*/ 10566 h 19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15" h="19888">
                <a:moveTo>
                  <a:pt x="4" y="10566"/>
                </a:moveTo>
                <a:lnTo>
                  <a:pt x="10015" y="0"/>
                </a:lnTo>
                <a:cubicBezTo>
                  <a:pt x="10011" y="4547"/>
                  <a:pt x="10009" y="6038"/>
                  <a:pt x="10005" y="10585"/>
                </a:cubicBezTo>
                <a:lnTo>
                  <a:pt x="4" y="19888"/>
                </a:lnTo>
                <a:cubicBezTo>
                  <a:pt x="15" y="15253"/>
                  <a:pt x="-7" y="15201"/>
                  <a:pt x="4" y="1056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3" name="Imagen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4077"/>
            <a:ext cx="5083050" cy="3208096"/>
          </a:xfrm>
          <a:prstGeom prst="rect">
            <a:avLst/>
          </a:prstGeom>
        </p:spPr>
      </p:pic>
      <p:sp>
        <p:nvSpPr>
          <p:cNvPr id="54" name="Entrada manual 45"/>
          <p:cNvSpPr/>
          <p:nvPr/>
        </p:nvSpPr>
        <p:spPr>
          <a:xfrm>
            <a:off x="-11511" y="3954347"/>
            <a:ext cx="5094562" cy="770797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11"/>
              <a:gd name="connsiteY0" fmla="*/ 5642 h 13642"/>
              <a:gd name="connsiteX1" fmla="*/ 10011 w 10011"/>
              <a:gd name="connsiteY1" fmla="*/ 0 h 13642"/>
              <a:gd name="connsiteX2" fmla="*/ 10000 w 10011"/>
              <a:gd name="connsiteY2" fmla="*/ 13642 h 13642"/>
              <a:gd name="connsiteX3" fmla="*/ 0 w 10011"/>
              <a:gd name="connsiteY3" fmla="*/ 13642 h 13642"/>
              <a:gd name="connsiteX4" fmla="*/ 0 w 10011"/>
              <a:gd name="connsiteY4" fmla="*/ 5642 h 13642"/>
              <a:gd name="connsiteX0" fmla="*/ 32 w 10043"/>
              <a:gd name="connsiteY0" fmla="*/ 5642 h 19548"/>
              <a:gd name="connsiteX1" fmla="*/ 10043 w 10043"/>
              <a:gd name="connsiteY1" fmla="*/ 0 h 19548"/>
              <a:gd name="connsiteX2" fmla="*/ 10032 w 10043"/>
              <a:gd name="connsiteY2" fmla="*/ 13642 h 19548"/>
              <a:gd name="connsiteX3" fmla="*/ 0 w 10043"/>
              <a:gd name="connsiteY3" fmla="*/ 19548 h 19548"/>
              <a:gd name="connsiteX4" fmla="*/ 32 w 10043"/>
              <a:gd name="connsiteY4" fmla="*/ 5642 h 19548"/>
              <a:gd name="connsiteX0" fmla="*/ 32 w 10064"/>
              <a:gd name="connsiteY0" fmla="*/ 5642 h 19548"/>
              <a:gd name="connsiteX1" fmla="*/ 10043 w 10064"/>
              <a:gd name="connsiteY1" fmla="*/ 0 h 19548"/>
              <a:gd name="connsiteX2" fmla="*/ 10064 w 10064"/>
              <a:gd name="connsiteY2" fmla="*/ 12623 h 19548"/>
              <a:gd name="connsiteX3" fmla="*/ 0 w 10064"/>
              <a:gd name="connsiteY3" fmla="*/ 19548 h 19548"/>
              <a:gd name="connsiteX4" fmla="*/ 32 w 10064"/>
              <a:gd name="connsiteY4" fmla="*/ 5642 h 19548"/>
              <a:gd name="connsiteX0" fmla="*/ 32 w 10075"/>
              <a:gd name="connsiteY0" fmla="*/ 5642 h 19548"/>
              <a:gd name="connsiteX1" fmla="*/ 10043 w 10075"/>
              <a:gd name="connsiteY1" fmla="*/ 0 h 19548"/>
              <a:gd name="connsiteX2" fmla="*/ 10075 w 10075"/>
              <a:gd name="connsiteY2" fmla="*/ 10755 h 19548"/>
              <a:gd name="connsiteX3" fmla="*/ 0 w 10075"/>
              <a:gd name="connsiteY3" fmla="*/ 19548 h 19548"/>
              <a:gd name="connsiteX4" fmla="*/ 32 w 10075"/>
              <a:gd name="connsiteY4" fmla="*/ 5642 h 19548"/>
              <a:gd name="connsiteX0" fmla="*/ 32 w 10086"/>
              <a:gd name="connsiteY0" fmla="*/ 5642 h 19548"/>
              <a:gd name="connsiteX1" fmla="*/ 10043 w 10086"/>
              <a:gd name="connsiteY1" fmla="*/ 0 h 19548"/>
              <a:gd name="connsiteX2" fmla="*/ 10086 w 10086"/>
              <a:gd name="connsiteY2" fmla="*/ 8887 h 19548"/>
              <a:gd name="connsiteX3" fmla="*/ 0 w 10086"/>
              <a:gd name="connsiteY3" fmla="*/ 19548 h 19548"/>
              <a:gd name="connsiteX4" fmla="*/ 32 w 10086"/>
              <a:gd name="connsiteY4" fmla="*/ 5642 h 19548"/>
              <a:gd name="connsiteX0" fmla="*/ 32 w 10139"/>
              <a:gd name="connsiteY0" fmla="*/ 5642 h 19548"/>
              <a:gd name="connsiteX1" fmla="*/ 10043 w 10139"/>
              <a:gd name="connsiteY1" fmla="*/ 0 h 19548"/>
              <a:gd name="connsiteX2" fmla="*/ 10139 w 10139"/>
              <a:gd name="connsiteY2" fmla="*/ 10585 h 19548"/>
              <a:gd name="connsiteX3" fmla="*/ 0 w 10139"/>
              <a:gd name="connsiteY3" fmla="*/ 19548 h 19548"/>
              <a:gd name="connsiteX4" fmla="*/ 32 w 10139"/>
              <a:gd name="connsiteY4" fmla="*/ 5642 h 19548"/>
              <a:gd name="connsiteX0" fmla="*/ 32 w 10043"/>
              <a:gd name="connsiteY0" fmla="*/ 5642 h 19548"/>
              <a:gd name="connsiteX1" fmla="*/ 10043 w 10043"/>
              <a:gd name="connsiteY1" fmla="*/ 0 h 19548"/>
              <a:gd name="connsiteX2" fmla="*/ 10033 w 10043"/>
              <a:gd name="connsiteY2" fmla="*/ 10585 h 19548"/>
              <a:gd name="connsiteX3" fmla="*/ 0 w 10043"/>
              <a:gd name="connsiteY3" fmla="*/ 19548 h 19548"/>
              <a:gd name="connsiteX4" fmla="*/ 32 w 10043"/>
              <a:gd name="connsiteY4" fmla="*/ 5642 h 19548"/>
              <a:gd name="connsiteX0" fmla="*/ 32 w 10043"/>
              <a:gd name="connsiteY0" fmla="*/ 10566 h 19548"/>
              <a:gd name="connsiteX1" fmla="*/ 10043 w 10043"/>
              <a:gd name="connsiteY1" fmla="*/ 0 h 19548"/>
              <a:gd name="connsiteX2" fmla="*/ 10033 w 10043"/>
              <a:gd name="connsiteY2" fmla="*/ 10585 h 19548"/>
              <a:gd name="connsiteX3" fmla="*/ 0 w 10043"/>
              <a:gd name="connsiteY3" fmla="*/ 19548 h 19548"/>
              <a:gd name="connsiteX4" fmla="*/ 32 w 10043"/>
              <a:gd name="connsiteY4" fmla="*/ 10566 h 19548"/>
              <a:gd name="connsiteX0" fmla="*/ 32 w 10043"/>
              <a:gd name="connsiteY0" fmla="*/ 10566 h 19548"/>
              <a:gd name="connsiteX1" fmla="*/ 10043 w 10043"/>
              <a:gd name="connsiteY1" fmla="*/ 0 h 19548"/>
              <a:gd name="connsiteX2" fmla="*/ 10033 w 10043"/>
              <a:gd name="connsiteY2" fmla="*/ 10585 h 19548"/>
              <a:gd name="connsiteX3" fmla="*/ 0 w 10043"/>
              <a:gd name="connsiteY3" fmla="*/ 19548 h 19548"/>
              <a:gd name="connsiteX4" fmla="*/ 32 w 10043"/>
              <a:gd name="connsiteY4" fmla="*/ 10566 h 19548"/>
              <a:gd name="connsiteX0" fmla="*/ 4 w 10015"/>
              <a:gd name="connsiteY0" fmla="*/ 10566 h 19888"/>
              <a:gd name="connsiteX1" fmla="*/ 10015 w 10015"/>
              <a:gd name="connsiteY1" fmla="*/ 0 h 19888"/>
              <a:gd name="connsiteX2" fmla="*/ 10005 w 10015"/>
              <a:gd name="connsiteY2" fmla="*/ 10585 h 19888"/>
              <a:gd name="connsiteX3" fmla="*/ 4 w 10015"/>
              <a:gd name="connsiteY3" fmla="*/ 19888 h 19888"/>
              <a:gd name="connsiteX4" fmla="*/ 4 w 10015"/>
              <a:gd name="connsiteY4" fmla="*/ 10566 h 19888"/>
              <a:gd name="connsiteX0" fmla="*/ 49 w 10011"/>
              <a:gd name="connsiteY0" fmla="*/ 12798 h 19888"/>
              <a:gd name="connsiteX1" fmla="*/ 10011 w 10011"/>
              <a:gd name="connsiteY1" fmla="*/ 0 h 19888"/>
              <a:gd name="connsiteX2" fmla="*/ 10001 w 10011"/>
              <a:gd name="connsiteY2" fmla="*/ 10585 h 19888"/>
              <a:gd name="connsiteX3" fmla="*/ 0 w 10011"/>
              <a:gd name="connsiteY3" fmla="*/ 19888 h 19888"/>
              <a:gd name="connsiteX4" fmla="*/ 49 w 10011"/>
              <a:gd name="connsiteY4" fmla="*/ 12798 h 19888"/>
              <a:gd name="connsiteX0" fmla="*/ 1 w 9963"/>
              <a:gd name="connsiteY0" fmla="*/ 12798 h 23715"/>
              <a:gd name="connsiteX1" fmla="*/ 9963 w 9963"/>
              <a:gd name="connsiteY1" fmla="*/ 0 h 23715"/>
              <a:gd name="connsiteX2" fmla="*/ 9953 w 9963"/>
              <a:gd name="connsiteY2" fmla="*/ 10585 h 23715"/>
              <a:gd name="connsiteX3" fmla="*/ 99 w 9963"/>
              <a:gd name="connsiteY3" fmla="*/ 23715 h 23715"/>
              <a:gd name="connsiteX4" fmla="*/ 1 w 9963"/>
              <a:gd name="connsiteY4" fmla="*/ 12798 h 23715"/>
              <a:gd name="connsiteX0" fmla="*/ 4 w 9905"/>
              <a:gd name="connsiteY0" fmla="*/ 5800 h 10000"/>
              <a:gd name="connsiteX1" fmla="*/ 9905 w 9905"/>
              <a:gd name="connsiteY1" fmla="*/ 0 h 10000"/>
              <a:gd name="connsiteX2" fmla="*/ 9895 w 9905"/>
              <a:gd name="connsiteY2" fmla="*/ 4463 h 10000"/>
              <a:gd name="connsiteX3" fmla="*/ 4 w 9905"/>
              <a:gd name="connsiteY3" fmla="*/ 10000 h 10000"/>
              <a:gd name="connsiteX4" fmla="*/ 4 w 9905"/>
              <a:gd name="connsiteY4" fmla="*/ 5800 h 10000"/>
              <a:gd name="connsiteX0" fmla="*/ 4 w 10000"/>
              <a:gd name="connsiteY0" fmla="*/ 5800 h 10000"/>
              <a:gd name="connsiteX1" fmla="*/ 10000 w 10000"/>
              <a:gd name="connsiteY1" fmla="*/ 0 h 10000"/>
              <a:gd name="connsiteX2" fmla="*/ 9990 w 10000"/>
              <a:gd name="connsiteY2" fmla="*/ 4463 h 10000"/>
              <a:gd name="connsiteX3" fmla="*/ 4 w 10000"/>
              <a:gd name="connsiteY3" fmla="*/ 10000 h 10000"/>
              <a:gd name="connsiteX4" fmla="*/ 4 w 10000"/>
              <a:gd name="connsiteY4" fmla="*/ 58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4" y="5800"/>
                </a:moveTo>
                <a:lnTo>
                  <a:pt x="10000" y="0"/>
                </a:lnTo>
                <a:cubicBezTo>
                  <a:pt x="9996" y="1917"/>
                  <a:pt x="9994" y="2546"/>
                  <a:pt x="9990" y="4463"/>
                </a:cubicBezTo>
                <a:lnTo>
                  <a:pt x="4" y="10000"/>
                </a:lnTo>
                <a:cubicBezTo>
                  <a:pt x="15" y="8046"/>
                  <a:pt x="-7" y="7754"/>
                  <a:pt x="4" y="580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5" name="Imagen 5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20" y="4580179"/>
            <a:ext cx="3088084" cy="122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1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 bwMode="auto">
          <a:xfrm>
            <a:off x="416496" y="1340768"/>
            <a:ext cx="8856984" cy="467839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52226" name="3 Marcador de texto"/>
          <p:cNvSpPr txBox="1">
            <a:spLocks/>
          </p:cNvSpPr>
          <p:nvPr/>
        </p:nvSpPr>
        <p:spPr bwMode="auto">
          <a:xfrm>
            <a:off x="1065857" y="116633"/>
            <a:ext cx="8567663" cy="79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bIns="50800" anchor="ctr"/>
          <a:lstStyle>
            <a:lvl1pPr marL="382588" indent="-342900">
              <a:defRPr sz="20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Bef>
                <a:spcPts val="700"/>
              </a:spcBef>
              <a:buSzPct val="100000"/>
            </a:pPr>
            <a:r>
              <a:rPr lang="es-ES_tradnl" sz="3600" b="1" dirty="0" err="1">
                <a:solidFill>
                  <a:schemeClr val="bg1"/>
                </a:solidFill>
                <a:latin typeface="Calibri" pitchFamily="34" charset="0"/>
                <a:ea typeface="Arial Bold"/>
                <a:cs typeface="Arial Bold"/>
              </a:rPr>
              <a:t>Strategic</a:t>
            </a:r>
            <a:r>
              <a:rPr lang="es-ES_tradnl" sz="3600" b="1" dirty="0">
                <a:solidFill>
                  <a:schemeClr val="bg1"/>
                </a:solidFill>
                <a:latin typeface="Calibri" pitchFamily="34" charset="0"/>
                <a:ea typeface="Arial Bold"/>
                <a:cs typeface="Arial Bold"/>
              </a:rPr>
              <a:t> </a:t>
            </a:r>
            <a:r>
              <a:rPr lang="es-ES_tradnl" sz="3600" b="1" dirty="0" err="1">
                <a:solidFill>
                  <a:schemeClr val="bg1"/>
                </a:solidFill>
                <a:latin typeface="Calibri" pitchFamily="34" charset="0"/>
                <a:ea typeface="Arial Bold"/>
                <a:cs typeface="Arial Bold"/>
              </a:rPr>
              <a:t>areas</a:t>
            </a:r>
            <a:r>
              <a:rPr lang="es-ES_tradnl" sz="3600" b="1" dirty="0">
                <a:solidFill>
                  <a:schemeClr val="bg1"/>
                </a:solidFill>
                <a:latin typeface="Calibri" pitchFamily="34" charset="0"/>
                <a:ea typeface="Arial Bold"/>
                <a:cs typeface="Arial Bold"/>
              </a:rPr>
              <a:t> of CCI: </a:t>
            </a:r>
            <a:r>
              <a:rPr lang="es-ES_tradnl" sz="3600" b="1" dirty="0" err="1">
                <a:solidFill>
                  <a:schemeClr val="bg1"/>
                </a:solidFill>
                <a:latin typeface="Calibri" pitchFamily="34" charset="0"/>
                <a:ea typeface="Arial Bold"/>
                <a:cs typeface="Arial Bold"/>
              </a:rPr>
              <a:t>E</a:t>
            </a:r>
            <a:r>
              <a:rPr lang="es-ES_tradnl" sz="3600" b="1" dirty="0" err="1" smtClean="0">
                <a:solidFill>
                  <a:schemeClr val="bg1"/>
                </a:solidFill>
                <a:latin typeface="Calibri" pitchFamily="34" charset="0"/>
                <a:ea typeface="Arial Bold"/>
                <a:cs typeface="Arial Bold"/>
              </a:rPr>
              <a:t>xcellence</a:t>
            </a:r>
            <a:r>
              <a:rPr lang="es-ES_tradnl" sz="3600" b="1" dirty="0" smtClean="0">
                <a:solidFill>
                  <a:schemeClr val="bg1"/>
                </a:solidFill>
                <a:latin typeface="Calibri" pitchFamily="34" charset="0"/>
                <a:ea typeface="Arial Bold"/>
                <a:cs typeface="Arial Bold"/>
              </a:rPr>
              <a:t> </a:t>
            </a:r>
            <a:r>
              <a:rPr lang="es-ES_tradnl" sz="3600" b="1" dirty="0">
                <a:solidFill>
                  <a:schemeClr val="bg1"/>
                </a:solidFill>
                <a:latin typeface="Calibri" pitchFamily="34" charset="0"/>
                <a:ea typeface="Arial Bold"/>
                <a:cs typeface="Arial Bold"/>
              </a:rPr>
              <a:t>in </a:t>
            </a:r>
            <a:r>
              <a:rPr lang="es-ES_tradnl" sz="3600" b="1" dirty="0" err="1">
                <a:solidFill>
                  <a:schemeClr val="bg1"/>
                </a:solidFill>
                <a:latin typeface="Calibri" pitchFamily="34" charset="0"/>
                <a:ea typeface="Arial Bold"/>
                <a:cs typeface="Arial Bold"/>
              </a:rPr>
              <a:t>research</a:t>
            </a:r>
            <a:r>
              <a:rPr lang="es-ES_tradnl" sz="3600" b="1" dirty="0">
                <a:solidFill>
                  <a:schemeClr val="bg1"/>
                </a:solidFill>
                <a:latin typeface="Calibri" pitchFamily="34" charset="0"/>
                <a:ea typeface="Arial Bold"/>
                <a:cs typeface="Arial Bold"/>
              </a:rPr>
              <a:t> </a:t>
            </a:r>
          </a:p>
        </p:txBody>
      </p:sp>
      <p:grpSp>
        <p:nvGrpSpPr>
          <p:cNvPr id="52227" name="12 Grupo"/>
          <p:cNvGrpSpPr>
            <a:grpSpLocks/>
          </p:cNvGrpSpPr>
          <p:nvPr/>
        </p:nvGrpSpPr>
        <p:grpSpPr bwMode="auto">
          <a:xfrm>
            <a:off x="919858" y="1412776"/>
            <a:ext cx="4105150" cy="4341009"/>
            <a:chOff x="265478" y="1639863"/>
            <a:chExt cx="4321873" cy="4638700"/>
          </a:xfrm>
          <a:effectLst/>
        </p:grpSpPr>
        <p:pic>
          <p:nvPicPr>
            <p:cNvPr id="27" name="Picture 9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478" y="1639863"/>
              <a:ext cx="4321873" cy="4638700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28" name="27 Elipse"/>
            <p:cNvSpPr/>
            <p:nvPr/>
          </p:nvSpPr>
          <p:spPr>
            <a:xfrm>
              <a:off x="2177137" y="3648062"/>
              <a:ext cx="511258" cy="474665"/>
            </a:xfrm>
            <a:prstGeom prst="ellipse">
              <a:avLst/>
            </a:prstGeom>
            <a:blipFill rotWithShape="0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52228" name="13 Grupo"/>
          <p:cNvGrpSpPr>
            <a:grpSpLocks/>
          </p:cNvGrpSpPr>
          <p:nvPr/>
        </p:nvGrpSpPr>
        <p:grpSpPr bwMode="auto">
          <a:xfrm>
            <a:off x="5500209" y="1442939"/>
            <a:ext cx="3266625" cy="337237"/>
            <a:chOff x="5191125" y="1700808"/>
            <a:chExt cx="3794323" cy="360039"/>
          </a:xfrm>
        </p:grpSpPr>
        <p:pic>
          <p:nvPicPr>
            <p:cNvPr id="52247" name="Picture 10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1125" y="1733550"/>
              <a:ext cx="3638550" cy="317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3 Marcador de texto"/>
            <p:cNvSpPr txBox="1">
              <a:spLocks/>
            </p:cNvSpPr>
            <p:nvPr/>
          </p:nvSpPr>
          <p:spPr bwMode="auto">
            <a:xfrm>
              <a:off x="5529281" y="1700808"/>
              <a:ext cx="3456167" cy="3600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lIns="50800" tIns="50800" bIns="50800"/>
            <a:lstStyle/>
            <a:p>
              <a:pPr indent="-342900">
                <a:spcBef>
                  <a:spcPts val="0"/>
                </a:spcBef>
                <a:buSzPct val="100000"/>
                <a:defRPr/>
              </a:pPr>
              <a:r>
                <a:rPr lang="en-US" sz="1400" dirty="0">
                  <a:latin typeface="Calibri" pitchFamily="34" charset="0"/>
                  <a:ea typeface="Arial Bold" charset="0"/>
                  <a:cs typeface="Arial Bold" charset="0"/>
                  <a:sym typeface="Arial" charset="0"/>
                </a:rPr>
                <a:t>Water and Energy </a:t>
              </a:r>
            </a:p>
            <a:p>
              <a:pPr indent="-342900">
                <a:spcBef>
                  <a:spcPts val="0"/>
                </a:spcBef>
                <a:buSzPct val="100000"/>
                <a:defRPr/>
              </a:pPr>
              <a:endParaRPr lang="es-ES_tradnl" sz="1400" b="1" dirty="0">
                <a:latin typeface="Calibri" pitchFamily="34" charset="0"/>
                <a:ea typeface="Arial Bold" charset="0"/>
                <a:cs typeface="Arial Bold" charset="0"/>
                <a:sym typeface="Arial" charset="0"/>
              </a:endParaRPr>
            </a:p>
            <a:p>
              <a:pPr marL="382588" indent="-342900" algn="r">
                <a:spcBef>
                  <a:spcPts val="700"/>
                </a:spcBef>
                <a:buSzPct val="100000"/>
                <a:defRPr/>
              </a:pPr>
              <a:endParaRPr lang="es-ES_tradnl" sz="2200" dirty="0">
                <a:solidFill>
                  <a:srgbClr val="FF9900"/>
                </a:solidFill>
                <a:latin typeface="Calibri" pitchFamily="34" charset="0"/>
                <a:ea typeface="Arial Bold" charset="0"/>
                <a:cs typeface="Arial Bold" charset="0"/>
                <a:sym typeface="Arial" charset="0"/>
              </a:endParaRPr>
            </a:p>
            <a:p>
              <a:pPr marL="382588" indent="-342900">
                <a:spcBef>
                  <a:spcPts val="700"/>
                </a:spcBef>
                <a:buSzPct val="100000"/>
                <a:defRPr/>
              </a:pPr>
              <a:endParaRPr lang="es-ES_tradnl" sz="2200" dirty="0">
                <a:solidFill>
                  <a:srgbClr val="FF9900"/>
                </a:solidFill>
                <a:latin typeface="Calibri" pitchFamily="34" charset="0"/>
                <a:ea typeface="Arial Bold" charset="0"/>
                <a:cs typeface="Arial Bold" charset="0"/>
                <a:sym typeface="Arial" charset="0"/>
              </a:endParaRPr>
            </a:p>
          </p:txBody>
        </p:sp>
      </p:grpSp>
      <p:grpSp>
        <p:nvGrpSpPr>
          <p:cNvPr id="52229" name="15 Grupo"/>
          <p:cNvGrpSpPr>
            <a:grpSpLocks/>
          </p:cNvGrpSpPr>
          <p:nvPr/>
        </p:nvGrpSpPr>
        <p:grpSpPr bwMode="auto">
          <a:xfrm>
            <a:off x="5516084" y="2092227"/>
            <a:ext cx="3624723" cy="335752"/>
            <a:chOff x="5207000" y="2348881"/>
            <a:chExt cx="4210496" cy="360039"/>
          </a:xfrm>
        </p:grpSpPr>
        <p:pic>
          <p:nvPicPr>
            <p:cNvPr id="52245" name="Picture 13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7000" y="2398713"/>
              <a:ext cx="4151313" cy="293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3 Marcador de texto"/>
            <p:cNvSpPr txBox="1">
              <a:spLocks/>
            </p:cNvSpPr>
            <p:nvPr/>
          </p:nvSpPr>
          <p:spPr bwMode="auto">
            <a:xfrm>
              <a:off x="5529297" y="2348881"/>
              <a:ext cx="3888199" cy="3600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lIns="50800" tIns="50800" bIns="50800"/>
            <a:lstStyle/>
            <a:p>
              <a:pPr indent="-342900">
                <a:spcBef>
                  <a:spcPts val="0"/>
                </a:spcBef>
                <a:buSzPct val="100000"/>
                <a:defRPr/>
              </a:pPr>
              <a:r>
                <a:rPr lang="en-US" sz="1400" dirty="0">
                  <a:latin typeface="Calibri" pitchFamily="34" charset="0"/>
                  <a:ea typeface="Arial Bold" charset="0"/>
                  <a:cs typeface="Arial Bold" charset="0"/>
                  <a:sym typeface="Arial" charset="0"/>
                </a:rPr>
                <a:t>Biomedicine and Biotechnology</a:t>
              </a:r>
              <a:endParaRPr lang="es-ES_tradnl" sz="1400" dirty="0">
                <a:latin typeface="Calibri" pitchFamily="34" charset="0"/>
                <a:ea typeface="Arial Bold" charset="0"/>
                <a:cs typeface="Arial Bold" charset="0"/>
                <a:sym typeface="Arial" charset="0"/>
              </a:endParaRPr>
            </a:p>
            <a:p>
              <a:pPr marL="382588" indent="-342900" algn="r">
                <a:spcBef>
                  <a:spcPts val="700"/>
                </a:spcBef>
                <a:buSzPct val="100000"/>
                <a:defRPr/>
              </a:pPr>
              <a:endParaRPr lang="es-ES_tradnl" sz="2200" dirty="0">
                <a:solidFill>
                  <a:srgbClr val="FF9900"/>
                </a:solidFill>
                <a:latin typeface="Calibri" pitchFamily="34" charset="0"/>
                <a:ea typeface="Arial Bold" charset="0"/>
                <a:cs typeface="Arial Bold" charset="0"/>
                <a:sym typeface="Arial" charset="0"/>
              </a:endParaRPr>
            </a:p>
            <a:p>
              <a:pPr marL="382588" indent="-342900">
                <a:spcBef>
                  <a:spcPts val="700"/>
                </a:spcBef>
                <a:buSzPct val="100000"/>
                <a:defRPr/>
              </a:pPr>
              <a:endParaRPr lang="es-ES_tradnl" sz="2200" dirty="0">
                <a:solidFill>
                  <a:srgbClr val="FF9900"/>
                </a:solidFill>
                <a:latin typeface="Calibri" pitchFamily="34" charset="0"/>
                <a:ea typeface="Arial Bold" charset="0"/>
                <a:cs typeface="Arial Bold" charset="0"/>
                <a:sym typeface="Arial" charset="0"/>
              </a:endParaRPr>
            </a:p>
          </p:txBody>
        </p:sp>
      </p:grpSp>
      <p:grpSp>
        <p:nvGrpSpPr>
          <p:cNvPr id="52230" name="17 Grupo"/>
          <p:cNvGrpSpPr>
            <a:grpSpLocks/>
          </p:cNvGrpSpPr>
          <p:nvPr/>
        </p:nvGrpSpPr>
        <p:grpSpPr bwMode="auto">
          <a:xfrm>
            <a:off x="5514498" y="2708918"/>
            <a:ext cx="3626089" cy="504905"/>
            <a:chOff x="5205413" y="2960808"/>
            <a:chExt cx="4212083" cy="540200"/>
          </a:xfrm>
        </p:grpSpPr>
        <p:pic>
          <p:nvPicPr>
            <p:cNvPr id="52243" name="Picture 14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5413" y="3043238"/>
              <a:ext cx="4179887" cy="415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3 Marcador de texto"/>
            <p:cNvSpPr txBox="1">
              <a:spLocks/>
            </p:cNvSpPr>
            <p:nvPr/>
          </p:nvSpPr>
          <p:spPr bwMode="auto">
            <a:xfrm>
              <a:off x="5529298" y="2960808"/>
              <a:ext cx="3888198" cy="540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lIns="50800" tIns="50800" bIns="50800"/>
            <a:lstStyle/>
            <a:p>
              <a:pPr indent="-342900">
                <a:spcBef>
                  <a:spcPts val="0"/>
                </a:spcBef>
                <a:buSzPct val="100000"/>
                <a:defRPr/>
              </a:pPr>
              <a:r>
                <a:rPr lang="en-US" sz="1400" dirty="0">
                  <a:latin typeface="Calibri" pitchFamily="34" charset="0"/>
                  <a:ea typeface="Arial Bold" charset="0"/>
                  <a:cs typeface="Arial Bold" charset="0"/>
                  <a:sym typeface="Arial" charset="0"/>
                </a:rPr>
                <a:t>Banking, Finance and </a:t>
              </a:r>
              <a:r>
                <a:rPr lang="en-US" sz="1400" dirty="0" smtClean="0">
                  <a:latin typeface="Calibri" pitchFamily="34" charset="0"/>
                  <a:ea typeface="Arial Bold" charset="0"/>
                  <a:cs typeface="Arial Bold" charset="0"/>
                  <a:sym typeface="Arial" charset="0"/>
                </a:rPr>
                <a:t>Business</a:t>
              </a:r>
              <a:endParaRPr lang="en-US" sz="1400" dirty="0">
                <a:latin typeface="Calibri" pitchFamily="34" charset="0"/>
                <a:ea typeface="Arial Bold" charset="0"/>
                <a:cs typeface="Arial Bold" charset="0"/>
                <a:sym typeface="Arial" charset="0"/>
              </a:endParaRPr>
            </a:p>
            <a:p>
              <a:pPr indent="-342900">
                <a:spcBef>
                  <a:spcPts val="0"/>
                </a:spcBef>
                <a:buSzPct val="100000"/>
                <a:defRPr/>
              </a:pPr>
              <a:endParaRPr lang="es-ES_tradnl" sz="1400" b="1" dirty="0">
                <a:latin typeface="Calibri" pitchFamily="34" charset="0"/>
                <a:ea typeface="Arial Bold" charset="0"/>
                <a:cs typeface="Arial Bold" charset="0"/>
                <a:sym typeface="Arial" charset="0"/>
              </a:endParaRPr>
            </a:p>
            <a:p>
              <a:pPr marL="382588" indent="-342900" algn="r">
                <a:spcBef>
                  <a:spcPts val="700"/>
                </a:spcBef>
                <a:buSzPct val="100000"/>
                <a:defRPr/>
              </a:pPr>
              <a:endParaRPr lang="es-ES_tradnl" sz="2200" dirty="0">
                <a:solidFill>
                  <a:srgbClr val="FF9900"/>
                </a:solidFill>
                <a:latin typeface="Calibri" pitchFamily="34" charset="0"/>
                <a:ea typeface="Arial Bold" charset="0"/>
                <a:cs typeface="Arial Bold" charset="0"/>
                <a:sym typeface="Arial" charset="0"/>
              </a:endParaRPr>
            </a:p>
            <a:p>
              <a:pPr marL="382588" indent="-342900">
                <a:spcBef>
                  <a:spcPts val="700"/>
                </a:spcBef>
                <a:buSzPct val="100000"/>
                <a:defRPr/>
              </a:pPr>
              <a:endParaRPr lang="es-ES_tradnl" sz="2200" dirty="0">
                <a:solidFill>
                  <a:srgbClr val="FF9900"/>
                </a:solidFill>
                <a:latin typeface="Calibri" pitchFamily="34" charset="0"/>
                <a:ea typeface="Arial Bold" charset="0"/>
                <a:cs typeface="Arial Bold" charset="0"/>
                <a:sym typeface="Arial" charset="0"/>
              </a:endParaRPr>
            </a:p>
          </p:txBody>
        </p:sp>
      </p:grpSp>
      <p:grpSp>
        <p:nvGrpSpPr>
          <p:cNvPr id="52231" name="19 Grupo"/>
          <p:cNvGrpSpPr>
            <a:grpSpLocks/>
          </p:cNvGrpSpPr>
          <p:nvPr/>
        </p:nvGrpSpPr>
        <p:grpSpPr bwMode="auto">
          <a:xfrm>
            <a:off x="5500209" y="3532089"/>
            <a:ext cx="3576886" cy="337237"/>
            <a:chOff x="5191125" y="3789040"/>
            <a:chExt cx="4154363" cy="360039"/>
          </a:xfrm>
        </p:grpSpPr>
        <p:pic>
          <p:nvPicPr>
            <p:cNvPr id="52241" name="Picture 18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1125" y="3800475"/>
              <a:ext cx="4129088" cy="33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3 Marcador de texto"/>
            <p:cNvSpPr txBox="1">
              <a:spLocks/>
            </p:cNvSpPr>
            <p:nvPr/>
          </p:nvSpPr>
          <p:spPr bwMode="auto">
            <a:xfrm>
              <a:off x="5529253" y="3789040"/>
              <a:ext cx="3816235" cy="3600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lIns="50800" tIns="50800" bIns="50800"/>
            <a:lstStyle/>
            <a:p>
              <a:pPr indent="-342900">
                <a:spcBef>
                  <a:spcPts val="0"/>
                </a:spcBef>
                <a:buSzPct val="100000"/>
                <a:defRPr/>
              </a:pPr>
              <a:r>
                <a:rPr lang="en-US" sz="1400" dirty="0">
                  <a:latin typeface="Calibri" pitchFamily="34" charset="0"/>
                  <a:ea typeface="Arial Bold" charset="0"/>
                  <a:cs typeface="Arial Bold" charset="0"/>
                  <a:sym typeface="Arial" charset="0"/>
                </a:rPr>
                <a:t>Heritage and Language</a:t>
              </a:r>
            </a:p>
            <a:p>
              <a:pPr indent="-342900">
                <a:spcBef>
                  <a:spcPts val="0"/>
                </a:spcBef>
                <a:buSzPct val="100000"/>
                <a:defRPr/>
              </a:pPr>
              <a:endParaRPr lang="es-ES_tradnl" sz="1400" b="1" dirty="0">
                <a:latin typeface="Calibri" pitchFamily="34" charset="0"/>
                <a:ea typeface="Arial Bold" charset="0"/>
                <a:cs typeface="Arial Bold" charset="0"/>
                <a:sym typeface="Arial" charset="0"/>
              </a:endParaRPr>
            </a:p>
            <a:p>
              <a:pPr marL="382588" indent="-342900" algn="r">
                <a:spcBef>
                  <a:spcPts val="700"/>
                </a:spcBef>
                <a:buSzPct val="100000"/>
                <a:defRPr/>
              </a:pPr>
              <a:endParaRPr lang="es-ES_tradnl" sz="2200" dirty="0">
                <a:solidFill>
                  <a:srgbClr val="FF9900"/>
                </a:solidFill>
                <a:latin typeface="Calibri" pitchFamily="34" charset="0"/>
                <a:ea typeface="Arial Bold" charset="0"/>
                <a:cs typeface="Arial Bold" charset="0"/>
                <a:sym typeface="Arial" charset="0"/>
              </a:endParaRPr>
            </a:p>
            <a:p>
              <a:pPr marL="382588" indent="-342900">
                <a:spcBef>
                  <a:spcPts val="700"/>
                </a:spcBef>
                <a:buSzPct val="100000"/>
                <a:defRPr/>
              </a:pPr>
              <a:endParaRPr lang="es-ES_tradnl" sz="2200" dirty="0">
                <a:solidFill>
                  <a:srgbClr val="FF9900"/>
                </a:solidFill>
                <a:latin typeface="Calibri" pitchFamily="34" charset="0"/>
                <a:ea typeface="Arial Bold" charset="0"/>
                <a:cs typeface="Arial Bold" charset="0"/>
                <a:sym typeface="Arial" charset="0"/>
              </a:endParaRPr>
            </a:p>
          </p:txBody>
        </p:sp>
      </p:grpSp>
      <p:grpSp>
        <p:nvGrpSpPr>
          <p:cNvPr id="52232" name="21 Grupo"/>
          <p:cNvGrpSpPr>
            <a:grpSpLocks/>
          </p:cNvGrpSpPr>
          <p:nvPr/>
        </p:nvGrpSpPr>
        <p:grpSpPr bwMode="auto">
          <a:xfrm>
            <a:off x="5500209" y="4179789"/>
            <a:ext cx="3266625" cy="363979"/>
            <a:chOff x="5191125" y="4437113"/>
            <a:chExt cx="3794323" cy="388887"/>
          </a:xfrm>
        </p:grpSpPr>
        <p:pic>
          <p:nvPicPr>
            <p:cNvPr id="52239" name="Picture 12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1125" y="4479925"/>
              <a:ext cx="3406775" cy="346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3 Marcador de texto"/>
            <p:cNvSpPr txBox="1">
              <a:spLocks/>
            </p:cNvSpPr>
            <p:nvPr/>
          </p:nvSpPr>
          <p:spPr bwMode="auto">
            <a:xfrm>
              <a:off x="5529281" y="4437113"/>
              <a:ext cx="3456167" cy="3603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lIns="50800" tIns="50800" bIns="50800"/>
            <a:lstStyle/>
            <a:p>
              <a:pPr indent="-342900">
                <a:spcBef>
                  <a:spcPts val="0"/>
                </a:spcBef>
                <a:buSzPct val="100000"/>
                <a:defRPr/>
              </a:pPr>
              <a:r>
                <a:rPr lang="en-US" sz="1400" dirty="0">
                  <a:latin typeface="Calibri" pitchFamily="34" charset="0"/>
                  <a:ea typeface="Arial Bold" charset="0"/>
                  <a:cs typeface="Arial Bold" charset="0"/>
                  <a:sym typeface="Arial" charset="0"/>
                </a:rPr>
                <a:t>Technology</a:t>
              </a:r>
            </a:p>
            <a:p>
              <a:pPr indent="-342900">
                <a:spcBef>
                  <a:spcPts val="0"/>
                </a:spcBef>
                <a:buSzPct val="100000"/>
                <a:defRPr/>
              </a:pPr>
              <a:endParaRPr lang="es-ES_tradnl" sz="1400" b="1" dirty="0">
                <a:latin typeface="Calibri" pitchFamily="34" charset="0"/>
                <a:ea typeface="Arial Bold" charset="0"/>
                <a:cs typeface="Arial Bold" charset="0"/>
                <a:sym typeface="Arial" charset="0"/>
              </a:endParaRPr>
            </a:p>
            <a:p>
              <a:pPr marL="382588" indent="-342900" algn="r">
                <a:spcBef>
                  <a:spcPts val="700"/>
                </a:spcBef>
                <a:buSzPct val="100000"/>
                <a:defRPr/>
              </a:pPr>
              <a:endParaRPr lang="es-ES_tradnl" sz="2200" dirty="0">
                <a:solidFill>
                  <a:srgbClr val="FF9900"/>
                </a:solidFill>
                <a:latin typeface="Calibri" pitchFamily="34" charset="0"/>
                <a:ea typeface="Arial Bold" charset="0"/>
                <a:cs typeface="Arial Bold" charset="0"/>
                <a:sym typeface="Arial" charset="0"/>
              </a:endParaRPr>
            </a:p>
            <a:p>
              <a:pPr marL="382588" indent="-342900">
                <a:spcBef>
                  <a:spcPts val="700"/>
                </a:spcBef>
                <a:buSzPct val="100000"/>
                <a:defRPr/>
              </a:pPr>
              <a:endParaRPr lang="es-ES_tradnl" sz="2200" dirty="0">
                <a:solidFill>
                  <a:srgbClr val="FF9900"/>
                </a:solidFill>
                <a:latin typeface="Calibri" pitchFamily="34" charset="0"/>
                <a:ea typeface="Arial Bold" charset="0"/>
                <a:cs typeface="Arial Bold" charset="0"/>
                <a:sym typeface="Arial" charset="0"/>
              </a:endParaRPr>
            </a:p>
          </p:txBody>
        </p:sp>
      </p:grpSp>
      <p:grpSp>
        <p:nvGrpSpPr>
          <p:cNvPr id="52233" name="23 Grupo"/>
          <p:cNvGrpSpPr>
            <a:grpSpLocks/>
          </p:cNvGrpSpPr>
          <p:nvPr/>
        </p:nvGrpSpPr>
        <p:grpSpPr bwMode="auto">
          <a:xfrm>
            <a:off x="5500209" y="4900515"/>
            <a:ext cx="3596021" cy="335752"/>
            <a:chOff x="5191125" y="5157193"/>
            <a:chExt cx="4176713" cy="360039"/>
          </a:xfrm>
        </p:grpSpPr>
        <p:pic>
          <p:nvPicPr>
            <p:cNvPr id="52237" name="Picture 16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1125" y="5173663"/>
              <a:ext cx="4176713" cy="323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3 Marcador de texto"/>
            <p:cNvSpPr txBox="1">
              <a:spLocks/>
            </p:cNvSpPr>
            <p:nvPr/>
          </p:nvSpPr>
          <p:spPr bwMode="auto">
            <a:xfrm>
              <a:off x="5529263" y="5157193"/>
              <a:ext cx="3816350" cy="3600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lIns="50800" tIns="50800" bIns="50800"/>
            <a:lstStyle/>
            <a:p>
              <a:pPr indent="-342900">
                <a:spcBef>
                  <a:spcPts val="0"/>
                </a:spcBef>
                <a:buSzPct val="100000"/>
                <a:defRPr/>
              </a:pPr>
              <a:r>
                <a:rPr lang="en-US" sz="1400" dirty="0">
                  <a:latin typeface="Calibri" pitchFamily="34" charset="0"/>
                  <a:ea typeface="Arial Bold" charset="0"/>
                  <a:cs typeface="Arial Bold" charset="0"/>
                  <a:sym typeface="Arial" charset="0"/>
                </a:rPr>
                <a:t>Physics and Mathematics </a:t>
              </a:r>
            </a:p>
            <a:p>
              <a:pPr indent="-342900">
                <a:spcBef>
                  <a:spcPts val="0"/>
                </a:spcBef>
                <a:buSzPct val="100000"/>
                <a:defRPr/>
              </a:pPr>
              <a:endParaRPr lang="es-ES_tradnl" sz="1400" b="1" dirty="0">
                <a:latin typeface="Calibri" pitchFamily="34" charset="0"/>
                <a:ea typeface="Arial Bold" charset="0"/>
                <a:cs typeface="Arial Bold" charset="0"/>
                <a:sym typeface="Arial" charset="0"/>
              </a:endParaRPr>
            </a:p>
            <a:p>
              <a:pPr marL="382588" indent="-342900" algn="r">
                <a:spcBef>
                  <a:spcPts val="700"/>
                </a:spcBef>
                <a:buSzPct val="100000"/>
                <a:defRPr/>
              </a:pPr>
              <a:endParaRPr lang="es-ES_tradnl" sz="2200" dirty="0">
                <a:solidFill>
                  <a:srgbClr val="FF9900"/>
                </a:solidFill>
                <a:latin typeface="Calibri" pitchFamily="34" charset="0"/>
                <a:ea typeface="Arial Bold" charset="0"/>
                <a:cs typeface="Arial Bold" charset="0"/>
                <a:sym typeface="Arial" charset="0"/>
              </a:endParaRPr>
            </a:p>
            <a:p>
              <a:pPr marL="382588" indent="-342900">
                <a:spcBef>
                  <a:spcPts val="700"/>
                </a:spcBef>
                <a:buSzPct val="100000"/>
                <a:defRPr/>
              </a:pPr>
              <a:endParaRPr lang="es-ES_tradnl" sz="2200" dirty="0">
                <a:solidFill>
                  <a:srgbClr val="FF9900"/>
                </a:solidFill>
                <a:latin typeface="Calibri" pitchFamily="34" charset="0"/>
                <a:ea typeface="Arial Bold" charset="0"/>
                <a:cs typeface="Arial Bold" charset="0"/>
                <a:sym typeface="Arial" charset="0"/>
              </a:endParaRPr>
            </a:p>
          </p:txBody>
        </p:sp>
      </p:grpSp>
      <p:grpSp>
        <p:nvGrpSpPr>
          <p:cNvPr id="52234" name="25 Grupo"/>
          <p:cNvGrpSpPr>
            <a:grpSpLocks/>
          </p:cNvGrpSpPr>
          <p:nvPr/>
        </p:nvGrpSpPr>
        <p:grpSpPr bwMode="auto">
          <a:xfrm>
            <a:off x="5500209" y="5548215"/>
            <a:ext cx="3701263" cy="470944"/>
            <a:chOff x="5191125" y="5805265"/>
            <a:chExt cx="4298950" cy="504055"/>
          </a:xfrm>
        </p:grpSpPr>
        <p:pic>
          <p:nvPicPr>
            <p:cNvPr id="52235" name="Picture 20"/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1125" y="5845175"/>
              <a:ext cx="4298950" cy="43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3 Marcador de texto"/>
            <p:cNvSpPr txBox="1">
              <a:spLocks/>
            </p:cNvSpPr>
            <p:nvPr/>
          </p:nvSpPr>
          <p:spPr bwMode="auto">
            <a:xfrm>
              <a:off x="5529263" y="5805265"/>
              <a:ext cx="3960812" cy="5040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lIns="50800" tIns="50800" bIns="50800"/>
            <a:lstStyle/>
            <a:p>
              <a:pPr indent="-342900">
                <a:spcBef>
                  <a:spcPts val="0"/>
                </a:spcBef>
                <a:buSzPct val="100000"/>
                <a:defRPr/>
              </a:pPr>
              <a:r>
                <a:rPr lang="en-US" sz="1400" dirty="0">
                  <a:latin typeface="Calibri" pitchFamily="34" charset="0"/>
                  <a:ea typeface="Arial Bold" charset="0"/>
                  <a:cs typeface="Arial Bold" charset="0"/>
                  <a:sym typeface="Arial" charset="0"/>
                </a:rPr>
                <a:t>Knowledge </a:t>
              </a:r>
              <a:r>
                <a:rPr lang="en-US" sz="1400" dirty="0" smtClean="0">
                  <a:latin typeface="Calibri" pitchFamily="34" charset="0"/>
                  <a:ea typeface="Arial Bold" charset="0"/>
                  <a:cs typeface="Arial Bold" charset="0"/>
                  <a:sym typeface="Arial" charset="0"/>
                </a:rPr>
                <a:t>Transfer and </a:t>
              </a:r>
              <a:r>
                <a:rPr lang="en-US" sz="1400" dirty="0">
                  <a:latin typeface="Calibri" pitchFamily="34" charset="0"/>
                  <a:ea typeface="Arial Bold" charset="0"/>
                  <a:cs typeface="Arial Bold" charset="0"/>
                  <a:sym typeface="Arial" charset="0"/>
                </a:rPr>
                <a:t>Social Development </a:t>
              </a:r>
            </a:p>
            <a:p>
              <a:pPr indent="-342900">
                <a:spcBef>
                  <a:spcPts val="0"/>
                </a:spcBef>
                <a:buSzPct val="100000"/>
                <a:defRPr/>
              </a:pPr>
              <a:endParaRPr lang="es-ES_tradnl" sz="1400" b="1" dirty="0">
                <a:latin typeface="Calibri" pitchFamily="34" charset="0"/>
                <a:ea typeface="Arial Bold" charset="0"/>
                <a:cs typeface="Arial Bold" charset="0"/>
                <a:sym typeface="Arial" charset="0"/>
              </a:endParaRPr>
            </a:p>
            <a:p>
              <a:pPr marL="382588" indent="-342900" algn="r">
                <a:spcBef>
                  <a:spcPts val="700"/>
                </a:spcBef>
                <a:buSzPct val="100000"/>
                <a:defRPr/>
              </a:pPr>
              <a:endParaRPr lang="es-ES_tradnl" sz="2200" dirty="0">
                <a:solidFill>
                  <a:srgbClr val="FF9900"/>
                </a:solidFill>
                <a:latin typeface="Calibri" pitchFamily="34" charset="0"/>
                <a:ea typeface="Arial Bold" charset="0"/>
                <a:cs typeface="Arial Bold" charset="0"/>
                <a:sym typeface="Arial" charset="0"/>
              </a:endParaRPr>
            </a:p>
            <a:p>
              <a:pPr marL="382588" indent="-342900">
                <a:spcBef>
                  <a:spcPts val="700"/>
                </a:spcBef>
                <a:buSzPct val="100000"/>
                <a:defRPr/>
              </a:pPr>
              <a:endParaRPr lang="es-ES_tradnl" sz="2200" dirty="0">
                <a:solidFill>
                  <a:srgbClr val="FF9900"/>
                </a:solidFill>
                <a:latin typeface="Calibri" pitchFamily="34" charset="0"/>
                <a:ea typeface="Arial Bold" charset="0"/>
                <a:cs typeface="Arial Bold" charset="0"/>
                <a:sym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104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UC: Social </a:t>
            </a:r>
            <a:r>
              <a:rPr lang="es-ES" dirty="0" err="1" smtClean="0"/>
              <a:t>responsibility</a:t>
            </a:r>
            <a:endParaRPr lang="es-E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idx="4294967295"/>
          </p:nvPr>
        </p:nvSpPr>
        <p:spPr>
          <a:xfrm>
            <a:off x="360238" y="1773238"/>
            <a:ext cx="4160714" cy="454025"/>
          </a:xfrm>
          <a:solidFill>
            <a:schemeClr val="accent4">
              <a:lumMod val="20000"/>
              <a:lumOff val="80000"/>
            </a:schemeClr>
          </a:solidFill>
        </p:spPr>
        <p:txBody>
          <a:bodyPr anchor="ctr"/>
          <a:lstStyle/>
          <a:p>
            <a:pPr marL="0" indent="0" algn="ctr">
              <a:buNone/>
            </a:pPr>
            <a:r>
              <a:rPr lang="en-GB" sz="2400" dirty="0" smtClean="0">
                <a:solidFill>
                  <a:schemeClr val="accent3"/>
                </a:solidFill>
                <a:latin typeface="Calibri" pitchFamily="34" charset="0"/>
              </a:rPr>
              <a:t>Social and Gender policies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half" idx="4294967295"/>
          </p:nvPr>
        </p:nvSpPr>
        <p:spPr>
          <a:xfrm>
            <a:off x="360238" y="2646363"/>
            <a:ext cx="4160714" cy="3951287"/>
          </a:xfrm>
        </p:spPr>
        <p:txBody>
          <a:bodyPr/>
          <a:lstStyle/>
          <a:p>
            <a:pPr indent="-255588" eaLnBrk="1" hangingPunct="1">
              <a:spcBef>
                <a:spcPct val="40000"/>
              </a:spcBef>
              <a:buClr>
                <a:schemeClr val="accent3"/>
              </a:buClr>
            </a:pPr>
            <a:r>
              <a:rPr lang="en-GB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UC Plan for Gender Equality</a:t>
            </a:r>
            <a:endParaRPr lang="en-GB" sz="2400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  <a:p>
            <a:pPr indent="-255588" eaLnBrk="1" hangingPunct="1">
              <a:spcBef>
                <a:spcPct val="40000"/>
              </a:spcBef>
              <a:buClr>
                <a:schemeClr val="accent3"/>
              </a:buClr>
            </a:pPr>
            <a:r>
              <a:rPr lang="en-GB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Balancing family and work</a:t>
            </a:r>
            <a:endParaRPr lang="en-GB" sz="2400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  <a:p>
            <a:pPr lvl="1" indent="-203200" eaLnBrk="1" hangingPunct="1">
              <a:spcBef>
                <a:spcPct val="40000"/>
              </a:spcBef>
              <a:buClr>
                <a:schemeClr val="accent1"/>
              </a:buClr>
            </a:pPr>
            <a:r>
              <a:rPr lang="en-GB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Kindergarten</a:t>
            </a:r>
            <a:endParaRPr lang="en-GB" sz="2000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  <a:p>
            <a:pPr lvl="1" indent="-203200" eaLnBrk="1" hangingPunct="1">
              <a:spcBef>
                <a:spcPct val="40000"/>
              </a:spcBef>
              <a:buClr>
                <a:schemeClr val="accent1"/>
              </a:buClr>
            </a:pPr>
            <a:r>
              <a:rPr lang="en-GB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Holiday campus for kids</a:t>
            </a:r>
            <a:endParaRPr lang="en-GB" sz="2000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  <a:p>
            <a:pPr indent="-255588" eaLnBrk="1" hangingPunct="1">
              <a:spcBef>
                <a:spcPct val="40000"/>
              </a:spcBef>
              <a:buClr>
                <a:schemeClr val="accent3"/>
              </a:buClr>
            </a:pPr>
            <a:r>
              <a:rPr lang="en-GB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Plan for an Active and Healthy life</a:t>
            </a:r>
            <a:endParaRPr lang="en-GB" sz="2400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sp>
        <p:nvSpPr>
          <p:cNvPr id="6" name="5 Marcador de texto"/>
          <p:cNvSpPr>
            <a:spLocks noGrp="1"/>
          </p:cNvSpPr>
          <p:nvPr>
            <p:ph type="body" sz="quarter" idx="4294967295"/>
          </p:nvPr>
        </p:nvSpPr>
        <p:spPr>
          <a:xfrm>
            <a:off x="5169024" y="1773238"/>
            <a:ext cx="4378325" cy="454025"/>
          </a:xfrm>
          <a:solidFill>
            <a:schemeClr val="accent4">
              <a:lumMod val="20000"/>
              <a:lumOff val="80000"/>
            </a:schemeClr>
          </a:solidFill>
        </p:spPr>
        <p:txBody>
          <a:bodyPr anchor="ctr"/>
          <a:lstStyle/>
          <a:p>
            <a:pPr marL="0" indent="0" algn="ctr">
              <a:buNone/>
            </a:pPr>
            <a:r>
              <a:rPr lang="en-GB" sz="2400" dirty="0">
                <a:solidFill>
                  <a:schemeClr val="accent3"/>
                </a:solidFill>
                <a:latin typeface="Calibri" pitchFamily="34" charset="0"/>
              </a:rPr>
              <a:t>C</a:t>
            </a:r>
            <a:r>
              <a:rPr lang="en-GB" sz="2400" dirty="0" smtClean="0">
                <a:solidFill>
                  <a:schemeClr val="accent3"/>
                </a:solidFill>
                <a:latin typeface="Calibri" pitchFamily="34" charset="0"/>
              </a:rPr>
              <a:t>ooperation </a:t>
            </a:r>
            <a:r>
              <a:rPr lang="en-GB" sz="2400" dirty="0">
                <a:solidFill>
                  <a:schemeClr val="accent3"/>
                </a:solidFill>
                <a:latin typeface="Calibri" pitchFamily="34" charset="0"/>
              </a:rPr>
              <a:t>for Development</a:t>
            </a:r>
          </a:p>
        </p:txBody>
      </p:sp>
      <p:sp>
        <p:nvSpPr>
          <p:cNvPr id="7" name="6 Marcador de contenido"/>
          <p:cNvSpPr>
            <a:spLocks noGrp="1"/>
          </p:cNvSpPr>
          <p:nvPr>
            <p:ph sz="quarter" idx="4294967295"/>
          </p:nvPr>
        </p:nvSpPr>
        <p:spPr>
          <a:xfrm>
            <a:off x="5529064" y="2646363"/>
            <a:ext cx="4018285" cy="3951287"/>
          </a:xfrm>
        </p:spPr>
        <p:txBody>
          <a:bodyPr/>
          <a:lstStyle/>
          <a:p>
            <a:pPr indent="-255588" eaLnBrk="1" hangingPunct="1">
              <a:spcBef>
                <a:spcPct val="40000"/>
              </a:spcBef>
              <a:buClr>
                <a:schemeClr val="accent3"/>
              </a:buClr>
            </a:pPr>
            <a:r>
              <a:rPr lang="en-GB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Cooperation Projects</a:t>
            </a:r>
            <a:endParaRPr lang="en-GB" sz="2400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  <a:p>
            <a:pPr indent="-255588" eaLnBrk="1" hangingPunct="1">
              <a:spcBef>
                <a:spcPct val="40000"/>
              </a:spcBef>
              <a:buClr>
                <a:schemeClr val="accent3"/>
              </a:buClr>
            </a:pPr>
            <a:r>
              <a:rPr lang="en-GB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Fair Trade campaigns</a:t>
            </a:r>
            <a:endParaRPr lang="en-GB" sz="2400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  <a:p>
            <a:pPr indent="-255588" eaLnBrk="1" hangingPunct="1">
              <a:spcBef>
                <a:spcPct val="40000"/>
              </a:spcBef>
              <a:buClr>
                <a:schemeClr val="accent3"/>
              </a:buClr>
            </a:pPr>
            <a:r>
              <a:rPr lang="en-GB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Volunteer Programs</a:t>
            </a:r>
          </a:p>
          <a:p>
            <a:pPr indent="-255588" eaLnBrk="1" hangingPunct="1">
              <a:spcBef>
                <a:spcPct val="40000"/>
              </a:spcBef>
              <a:buClr>
                <a:schemeClr val="accent3"/>
              </a:buClr>
            </a:pPr>
            <a:r>
              <a:rPr lang="en-GB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Social compromise</a:t>
            </a:r>
            <a:endParaRPr lang="en-GB" sz="2400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pic>
        <p:nvPicPr>
          <p:cNvPr id="9" name="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320" y="5085184"/>
            <a:ext cx="1184282" cy="1129622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125538" y="44450"/>
            <a:ext cx="82089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endParaRPr lang="es-ES" sz="4400" b="1" dirty="0">
              <a:solidFill>
                <a:srgbClr val="006666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73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3 Marcador de número de diapositiva"/>
          <p:cNvSpPr txBox="1">
            <a:spLocks noGrp="1"/>
          </p:cNvSpPr>
          <p:nvPr/>
        </p:nvSpPr>
        <p:spPr bwMode="auto">
          <a:xfrm>
            <a:off x="8697913" y="6500813"/>
            <a:ext cx="70485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fld id="{BFFCD752-D969-4360-8909-476787452DF2}" type="slidenum">
              <a:rPr lang="es-ES" sz="1400" b="1">
                <a:solidFill>
                  <a:srgbClr val="006666"/>
                </a:solidFill>
                <a:latin typeface="Trebuchet MS" pitchFamily="34" charset="0"/>
              </a:rPr>
              <a:pPr algn="ctr" eaLnBrk="1" hangingPunct="1"/>
              <a:t>22</a:t>
            </a:fld>
            <a:endParaRPr lang="es-ES" sz="1400" b="1">
              <a:solidFill>
                <a:srgbClr val="006666"/>
              </a:solidFill>
              <a:latin typeface="Trebuchet MS" pitchFamily="34" charset="0"/>
            </a:endParaRPr>
          </a:p>
        </p:txBody>
      </p:sp>
      <p:sp>
        <p:nvSpPr>
          <p:cNvPr id="33796" name="Rectangle 5"/>
          <p:cNvSpPr>
            <a:spLocks noChangeArrowheads="1"/>
          </p:cNvSpPr>
          <p:nvPr/>
        </p:nvSpPr>
        <p:spPr bwMode="auto">
          <a:xfrm>
            <a:off x="-1" y="1489417"/>
            <a:ext cx="9906000" cy="430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9875" eaLnBrk="1" hangingPunct="1">
              <a:spcBef>
                <a:spcPct val="40000"/>
              </a:spcBef>
            </a:pPr>
            <a:r>
              <a:rPr lang="en-GB" sz="2200" b="1" dirty="0">
                <a:solidFill>
                  <a:schemeClr val="bg1"/>
                </a:solidFill>
                <a:latin typeface="Calibri" pitchFamily="34" charset="0"/>
              </a:rPr>
              <a:t>Vice-rectorate for </a:t>
            </a:r>
            <a:r>
              <a:rPr lang="en-GB" sz="2200" b="1" dirty="0" smtClean="0">
                <a:solidFill>
                  <a:schemeClr val="bg1"/>
                </a:solidFill>
                <a:latin typeface="Calibri" pitchFamily="34" charset="0"/>
              </a:rPr>
              <a:t>Internationalisation and Co-operation</a:t>
            </a:r>
            <a:endParaRPr lang="en-GB" sz="22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30646" y="1484701"/>
            <a:ext cx="2784750" cy="3672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University_lif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560" y="5705532"/>
            <a:ext cx="8923369" cy="1180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992560" y="44450"/>
            <a:ext cx="82089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endParaRPr lang="es-ES" sz="4000" b="1" dirty="0">
              <a:solidFill>
                <a:srgbClr val="006666"/>
              </a:solidFill>
              <a:latin typeface="Calibri" pitchFamily="34" charset="0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UC: Open to the </a:t>
            </a:r>
            <a:r>
              <a:rPr lang="en-US" dirty="0" smtClean="0"/>
              <a:t>World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00472" y="2060848"/>
            <a:ext cx="7632849" cy="3528392"/>
          </a:xfrm>
        </p:spPr>
        <p:txBody>
          <a:bodyPr/>
          <a:lstStyle/>
          <a:p>
            <a:pPr marL="255588" indent="-255588">
              <a:buClr>
                <a:schemeClr val="accent3"/>
              </a:buClr>
            </a:pPr>
            <a:r>
              <a:rPr lang="en-US" sz="2000" dirty="0"/>
              <a:t>Fostering international </a:t>
            </a:r>
            <a:r>
              <a:rPr lang="en-US" sz="2000" b="1" dirty="0"/>
              <a:t>mobility</a:t>
            </a:r>
          </a:p>
          <a:p>
            <a:pPr marL="655638" lvl="1" indent="-207963">
              <a:buClr>
                <a:schemeClr val="accent1"/>
              </a:buClr>
            </a:pPr>
            <a:r>
              <a:rPr lang="en-US" sz="1600" dirty="0" smtClean="0"/>
              <a:t>Inwards </a:t>
            </a:r>
            <a:r>
              <a:rPr lang="en-US" sz="1600" dirty="0"/>
              <a:t>and </a:t>
            </a:r>
            <a:r>
              <a:rPr lang="en-US" sz="1600" dirty="0" smtClean="0"/>
              <a:t>outwards.</a:t>
            </a:r>
            <a:endParaRPr lang="en-US" sz="1600" dirty="0"/>
          </a:p>
          <a:p>
            <a:pPr marL="655638" lvl="1" indent="-207963">
              <a:buClr>
                <a:schemeClr val="accent1"/>
              </a:buClr>
            </a:pPr>
            <a:r>
              <a:rPr lang="en-US" sz="1600" dirty="0" smtClean="0"/>
              <a:t>Students</a:t>
            </a:r>
            <a:r>
              <a:rPr lang="en-US" sz="1600" dirty="0"/>
              <a:t>, Faculty and Administrative </a:t>
            </a:r>
            <a:r>
              <a:rPr lang="en-US" sz="1600" dirty="0" smtClean="0"/>
              <a:t>Staff.</a:t>
            </a:r>
            <a:endParaRPr lang="en-US" sz="1600" dirty="0"/>
          </a:p>
          <a:p>
            <a:pPr marL="255588" indent="-255588">
              <a:buClr>
                <a:schemeClr val="accent3"/>
              </a:buClr>
            </a:pPr>
            <a:r>
              <a:rPr lang="en-US" sz="2000" dirty="0"/>
              <a:t> Institutional </a:t>
            </a:r>
            <a:r>
              <a:rPr lang="en-US" sz="2000" b="1" dirty="0"/>
              <a:t>agreements</a:t>
            </a:r>
            <a:r>
              <a:rPr lang="en-US" sz="2000" dirty="0"/>
              <a:t> throughout the world</a:t>
            </a:r>
          </a:p>
          <a:p>
            <a:pPr marL="655638" lvl="1" indent="-207963">
              <a:buClr>
                <a:schemeClr val="accent1"/>
              </a:buClr>
            </a:pPr>
            <a:r>
              <a:rPr lang="en-US" sz="1600" dirty="0" smtClean="0"/>
              <a:t>Main </a:t>
            </a:r>
            <a:r>
              <a:rPr lang="en-US" sz="1600" dirty="0"/>
              <a:t>links with Europe and Latin </a:t>
            </a:r>
            <a:r>
              <a:rPr lang="en-US" sz="1600" dirty="0" smtClean="0"/>
              <a:t>America.</a:t>
            </a:r>
            <a:endParaRPr lang="en-US" sz="1600" dirty="0"/>
          </a:p>
          <a:p>
            <a:pPr marL="655638" lvl="1" indent="-207963">
              <a:buClr>
                <a:schemeClr val="accent1"/>
              </a:buClr>
            </a:pPr>
            <a:r>
              <a:rPr lang="en-US" sz="1600" b="1" i="1" dirty="0" smtClean="0"/>
              <a:t>The </a:t>
            </a:r>
            <a:r>
              <a:rPr lang="en-US" sz="1600" b="1" i="1" dirty="0"/>
              <a:t>US as a strategic </a:t>
            </a:r>
            <a:r>
              <a:rPr lang="en-US" sz="1600" b="1" i="1" dirty="0" smtClean="0"/>
              <a:t>partner.</a:t>
            </a:r>
            <a:endParaRPr lang="en-US" sz="1600" b="1" i="1" dirty="0"/>
          </a:p>
          <a:p>
            <a:pPr marL="655638" lvl="1" indent="-207963">
              <a:buClr>
                <a:schemeClr val="accent1"/>
              </a:buClr>
            </a:pPr>
            <a:r>
              <a:rPr lang="en-US" sz="1600" dirty="0" smtClean="0"/>
              <a:t>New </a:t>
            </a:r>
            <a:r>
              <a:rPr lang="en-US" sz="1600" dirty="0"/>
              <a:t>horizons: </a:t>
            </a:r>
            <a:r>
              <a:rPr lang="en-US" sz="1600" dirty="0" smtClean="0"/>
              <a:t>BRIC.</a:t>
            </a:r>
            <a:endParaRPr lang="en-US" sz="1600" dirty="0"/>
          </a:p>
          <a:p>
            <a:pPr marL="255588" indent="-255588">
              <a:buClr>
                <a:schemeClr val="accent3"/>
              </a:buClr>
            </a:pPr>
            <a:r>
              <a:rPr lang="en-US" sz="2000" dirty="0"/>
              <a:t>Enhancing </a:t>
            </a:r>
            <a:r>
              <a:rPr lang="en-US" sz="2000" b="1" dirty="0"/>
              <a:t>English proficiency </a:t>
            </a:r>
            <a:r>
              <a:rPr lang="en-US" sz="2000" dirty="0"/>
              <a:t>at the </a:t>
            </a:r>
            <a:r>
              <a:rPr lang="en-US" sz="2000" dirty="0" smtClean="0"/>
              <a:t>UC</a:t>
            </a:r>
            <a:endParaRPr lang="en-US" sz="2000" dirty="0"/>
          </a:p>
          <a:p>
            <a:pPr marL="655638" lvl="1" indent="-207963">
              <a:buClr>
                <a:schemeClr val="accent1"/>
              </a:buClr>
            </a:pPr>
            <a:r>
              <a:rPr lang="en-US" sz="1600" dirty="0" smtClean="0"/>
              <a:t>Increasing </a:t>
            </a:r>
            <a:r>
              <a:rPr lang="en-US" sz="1600" dirty="0"/>
              <a:t>academic offer in </a:t>
            </a:r>
            <a:r>
              <a:rPr lang="en-US" sz="1600" dirty="0" smtClean="0"/>
              <a:t>English.</a:t>
            </a:r>
            <a:endParaRPr lang="en-US" sz="1600" dirty="0"/>
          </a:p>
          <a:p>
            <a:pPr marL="655638" lvl="1" indent="-207963">
              <a:buClr>
                <a:schemeClr val="accent1"/>
              </a:buClr>
            </a:pPr>
            <a:r>
              <a:rPr lang="en-US" sz="1600" dirty="0" smtClean="0"/>
              <a:t>Language </a:t>
            </a:r>
            <a:r>
              <a:rPr lang="en-US" sz="1600" dirty="0"/>
              <a:t>requirement for all </a:t>
            </a:r>
            <a:r>
              <a:rPr lang="en-US" sz="1600" dirty="0" smtClean="0"/>
              <a:t>undergraduates.</a:t>
            </a:r>
            <a:endParaRPr lang="en-US" sz="1600" dirty="0"/>
          </a:p>
          <a:p>
            <a:pPr marL="255588" indent="-255588">
              <a:buClr>
                <a:schemeClr val="accent3"/>
              </a:buClr>
            </a:pPr>
            <a:r>
              <a:rPr lang="en-US" sz="2000" dirty="0"/>
              <a:t> Promoting </a:t>
            </a:r>
            <a:r>
              <a:rPr lang="en-US" sz="2000" dirty="0" err="1" smtClean="0"/>
              <a:t>Internationalisation</a:t>
            </a:r>
            <a:r>
              <a:rPr lang="en-US" sz="2000" dirty="0" smtClean="0"/>
              <a:t> </a:t>
            </a:r>
            <a:r>
              <a:rPr lang="en-US" sz="2000" dirty="0"/>
              <a:t>of </a:t>
            </a:r>
            <a:r>
              <a:rPr lang="en-US" sz="2000" b="1" dirty="0"/>
              <a:t>Masters and Doctoral </a:t>
            </a:r>
            <a:r>
              <a:rPr lang="en-US" sz="2000" b="1" dirty="0" smtClean="0"/>
              <a:t>studies.</a:t>
            </a:r>
            <a:endParaRPr lang="en-US" sz="20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" y="2920840"/>
            <a:ext cx="5058326" cy="3244464"/>
          </a:xfrm>
          <a:prstGeom prst="rect">
            <a:avLst/>
          </a:prstGeom>
        </p:spPr>
      </p:pic>
      <p:pic>
        <p:nvPicPr>
          <p:cNvPr id="32782" name="Picture 32" descr="logo_compos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39478" y="5157409"/>
            <a:ext cx="2025420" cy="575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3" name="Picture 3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4226" y="2854616"/>
            <a:ext cx="2593975" cy="105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4" name="Picture 35" descr="LogoSantanderGroup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9412" y="2348880"/>
            <a:ext cx="1562100" cy="1570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6" name="Picture 37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6176" y="4030993"/>
            <a:ext cx="2232025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utoShape 2" descr="data:image/jpeg;base64,/9j/4AAQSkZJRgABAQAAAQABAAD/2wCEAAkGBxQSEBQUEBQWFBUUFRcWFxQXFBYUGBgVFRYWFhQVFBUcHCggGholHBQUITEhJSkrLi4uFx8zODMsNygtLisBCgoKDg0OGhAQGy0kHiQsLCwsLCwsLCwsLCwsLCwsLCwsLCwsLCwsLCwsLCwsLCwsLCwsLCwsLCwsLCwsLCwsLP/AABEIAKQApAMBEQACEQEDEQH/xAAcAAEAAgIDAQAAAAAAAAAAAAAABgcBBQIDBAj/xABIEAABAwICBAcMBggHAQAAAAABAAIDBBEGIQUHEjETQVFhcZGyFCIyNEJScnOBobHRJCU1U4KSIzNiY3STosEWF0PC0uHwFf/EABoBAQADAQEBAAAAAAAAAAAAAAABAwQCBQb/xAAvEQEAAgECBQIEBgIDAAAAAAAAAQIDBBESITEyURNBIjNhcQUUFVKBkSNCYnKx/9oADAMBAAIRAxEAPwC8UBAQEBAQEBAQEBAQEBAQEBAQEBAQEBAQEHEutvSOfQcI52u8Fwd0EH4JMTHsjd2XUJLqQBUDKkEHXLKGglxDQN5JsB0kpHPoPH/9ym3d0Q/zWfNd+nfxP9OeKPL2RTNcLtIcDxggjrC4nl1dOwICAgICAgICAg6KyqZEx0krgxjQS5xNgAOVTFZtO0Imdo3VDirWzI4llANhu7hXC7jzsbuA6br1cH4fEc8nXwxZNVPSqvK7TFRMbzTSPPO91urcvQrjpXpDLN7T1lzw/O5lVAWucP00V7Ejy23UZYiaTv4lOOZ4oSDWRpCVulKlrZZA0OFmiRwA71u4AqjSVrOGu8LM9pjJPNFTWSfeP/O75rTw18KeKfKwtSlU810jXPc4cCTYuJFw5vL0rB+IViMccvdq0szxSut5sLnJeO3qtxrrT4NzoaABzhk6c5tB4+DHldO5enp9BvHFk/pjy6nblVVuk9M1FS4momfJzFxt+XcvSpjrTthjte1ustfZWOXv0XpmemcHQSvjI4g426C3cVXfHS/K0Oq3tXpK1MF60xK5sVeGscbBszRZpPI8eT07l5mo0HDHFj/psxanedrLSBXmtjKAgICAgIMFBQ+tTFhqqgwRO/QQmxt5cg3uPKBuC9vRaeMdeKesvO1GXinhjoga3Mwg9eh/GYfXR9sLjJ2T9pdU7obzWZ9q1PpN7DVTpPk1Waj5kowtKlYGpM/WL/UO7TFg/Eflfy06TvlINcOLSwdxwOs5wvM4bw07mX4r7zzLPoNNFv8AJb+Fupy7fDCnl67CygICAguHU/i10n0Od13NbeFx3lo3sJ5RvHMvJ1+n2/yV/lu02Xf4JWovMbBAQEBAQaTGukzTUE8rcnNYQ30nZD4q7T048kVV5bcNJl8yr6Pl7PJEEuwrgSSsZwr5WQRk2Bfm5w5Wt5Fmzan052iJmVlK1nraIbqfVhJHLG+CoilaJGF1zsOADgSRvBVEaziiYtWYnZZ6dYmJiz3Y0ptDmtldVTVHDOILhHYtHei1u9PFbjVennUxSIrEbfVZk9G1t5loXQ6C+8rOpv8AwV++r8Qr2wfVJ9Xsui4ql7qR8+2IXE8NYN2QQXWyGe5ZtVGotWIvEdfZbitirO9ZVdp7SBqKqaY58JI53svZvuAXpYqcFIqyXtxWmXhVjls8O6EkrJxFFYcbnuya1vGT8lXlyRjrxJrG87LJ/wApqbY8ddt232Zs36N9vavP/PZN+xp9LF+5XeKMOyUM2w8h7TmyRvguH9jzLfiyxkrv0+jPasRO0Tu06tcvdoLSBp6mGZu+ORp9l7OHUSq8tIvSauqW4bRL6dZXRkA7bcxfwhxr5307+Hp+vj8w5d2x+e3rCenfwetj/dB3bH57esJ6d/B6+PzB3bH57fzBPTv4PWx+YO7Y/Pb1hPTv4PWx/uh6FwtQjXH9lv8AWR9pbdB86GfU/LlQK9x5rspmgvYHZAuAPQSLqJ6C+omBrQ1osAAAOYDJef7sz1ReD1que5dXtUxj/wC0Zvw9kL0MPZDpHlalJMCOtPNz003uAVObpH3QjQVyWUFoaqKQdzyybi6S1+ZoHzWPU2+LZExunJaFm3lzwwims+ma7R+0fCZIwg9J2SOoq7TzPqbO4iNlQLeBQX9oo/R4eXgoz/QF5lusuJ6vVfmUIYJHsRBYKQQ5JevJe+j2P9HmfR1QxubtguA5Szvre5X6a/BliVeWvFSYfNa+il5IgsHDePGtjbHVggtyEjRe44tob786zXwz1qrmnhsqvWJCCxlOwyFzgCXXYACbZcZVcaeesu6xtVDtYI+sJehnZC0YeyEo6rRI8C+MSfw83ZCqy9sfcRsK0ZQWxqtP0I+tdfqCw6jvcyl91ShG9ZB+rX+nH2grcHzHcdFNreBQfQGiHfR4fVR9hq8u3dKJekgI5nZjZU7o2cc0RswpExXkPfYcLhB886yMKmhqiWA8BKS5htk0k5xk8o4uZe9pM/q059YeXnx8FvoiK1qRB3UP62P029oKJ6SN9rD+0JehnZCqw9iIRtXJSLAp+kSfw83ZVWbt/kRwK0ZQWtqt8Sd613wasWo7kWS66pVo/rCF9Gy8xYf62qzD8x3HRTa3umCgv3RPi8Pqo+wF5tusq/d6bqNhm6bDO0oGLoJevKe8IPBprRMVVC6Gdu0xw6CDxOaeIhd48lqWi1XNqxaNpUNjDAc9FIdgGaI3LXgXcByPaN3sXuafU1yx9Xl5sfp22lEiLb1qVu2j/WM9NvaCiekjf6xPtCT0WdlV4exEI1dWpSLAvjD/AOHm7KqzdojoKtBELY1V5Ub/AFrvg1YdR3CYOZ1qjdEw0OOh9XT+iO01W4Z+OCI2UsvQSwQgvvRXi8Pqo+yF51usuPd6rrlASgxdDcugmS8l74gwSggOPMXU1O9rS/hHgG7GZkX847gvS0eK01neHma2OK0bKy0pi5st/okJ53jaPusvSrj292WKfV5NH6dY2Rt6OmPfDc1wO/iJJS1N46y7SjF+JGQ1JYaaKQ7DCXPGeYvbduCqx45mvVzENIcYt4qOn6v+lZ6X/JOzd4OxOJqkRdzRR7bXd8wWOQvY5ZgqrLi2jfdE9E1dQRfds/I35Kjiny53ePSlbSUse1MI28jQwFzuhtlMRe07Q7johlfrGIu2lhawcrx/tFlojT/uk2av/H1b57P5bV36FDZsKDWPLbZqYmSt47DZPUciuJ00f6ylMtB6SpKtt4QzaGbmOaA5vuzHOFReuSnc5mJbJ1HH92zL9kfJc8U+XHN3AqECJLoF0QbSCZryX0DBQVZrPx86JxpaN9n7pZRvb+w08vKeJeno9JFvjv8A0x58+3w1U8XEkkm5OZJ3k869aOXJhkQdlP4bfSHxCiegkGsPx53q4+yqsPaiEbVyUgwD9oQ/j7DlXm7HMrKxTp5tJCXnN7smN5TynmCyY6cUuYjdTukK6SeQySuLnO4zxcwHEFtrEVjaHbzrpIgIO6kqnxPD43Frm5gj/wBuUTETG0i3cH4lFZFZ1hKwd+3l/aHMVhy4+Cfo4mNkgsq3OzjZSjZi/UgKUlyiE1XjvoGkxlpjuSimmHhNbZnpuyb7yrtPj9TJFVeW3DWZfM8khc4ucSXEkkneScySvoojaNoeTM783FSOcMLnkNY0uJ3AC5UDZx4fqm7LzBJbaGezyELmb16bo3e7WD486/3cfZXGHtIRtXJSDAJ+sIfx9hyqzdkolwxppQ1FW837xh2GDmbvPtN1OKvDUiGiViRBsINBVL27TIJC3ffZPuXHHXyh4ZIy0kOBBG8EWI6Quo5pcFI2mGtJmmqY5Acr7Ludrsj/AGPsXGSvFXZEruBXnq2QUGMuhSMbPt5k3RtLubRyeaepc+pTy69K/hLivKe8rPXnVltLBGN0kpJ/A3Idbh1L0Pw6u95nxDJq5+GIUuvZYGEFtYQ0Mynga6w4R7Q5zuPPMNHMFlvbeWa9pmUohPee0rNaPid17VSaxvH3+gz4Lbg7FkdEZVzpucIPLathG8MlPVE9cZO2US0xdfM7zn1rtIglOr3RLZ6kukF2wgO2eVxPe36lTmvNYczK2B7uJYnEoXrJ0O10HdDW2fGQHEeUwm2fRcK/BbadndZVitjoKC8sPTGSlgdxuiZ17IXnXja0qvdvKfRUjt42Ryn5Ki2fHDRTS5LNlBoRo8Ml3NuCz21Vp6NVdFWO7m2ENKxvgtA6AqLWtbrLVXHWvSHbZcu2SgrDXpTE01O8bmSuB/G3I9bbe1ej+Gz8cx5hk1cfDCmV7Dz2EStfCGm2TwNaXASMGy5p3mwycOULLekxLNesxKTOnayIueQ1ouSTkLBZ5iZtyWU51UxinSYqap8rfBNmt9FosCt+OvDXZZDVLtKRYDpeEq/Rik6y3ZF/zKrNO1USj8kZaS072kg9IyKsid+aXFSJJgTTLaaoPCZMkGyXeaR4JPN81TmpxV5OZjdbMcgcAWkEEXBBuLLJsrndp8TyMko6hgc0ubGSW3BI4xcexd44mLw6qplblgUQ+mcFUjWaPpdkf6EZvxkloJz9q+c1F5nJbefd6uGlYrExDeWVK5lAQEBBpsX6GFZRywZXc27CeJ7c2+9XYMvpZIs4yU46zD5lkjLXFrhZzTYg7wRvBX0UTHWHkTGzipGWPIN2kg8oNj1qEO2eskeLPke4cjnuI6iU2gdKlIgt/VLhX6M6olu0ymzMs+Db5XtN+peVrNVtfhr7NOPTRem8yiOs7DRpKsvaLxTd813I/wAtp9uftWrSaiMtfrCvLhnGhy1qhB3R1kjRZsj2jkD3AdQKiYiUJPgWMOj0iXZ2o3nMnfcZrNqLTWabeV+KkW339oRFalAUhL6hws21DSj9xF2Gr5rN8y33evj7YbVVuxAQEBBgoKu1nYAMpdVUje/teWIeXby2/tc3GvS0er4fgv0ZM+Df4qqccLGxyI3jdZeswCkEBBNdX2BX1r2yzAtpmnMnIyW8lnNylYtVqoxRw16/+NGHDN53novuCEMaGsAa1osAMgAMgAvDmZmd5elEbNfiTQUVbTuhmGRzDhva4bnNKsxZbYrcVXF6ReNpfPuK8KT0EhbK27D4Eo8Fw4rniPMV72HUUyxvHXw8zJitSebQq9WWQTHV5+q0l/BP+IWPVd2P/s0YOlvshoWxnCg+pMNn6HTeoi7DV8zl+Zb7vYp2w2S4dCAgICAgwQgjGI8BUdYS57ODkP8AqR2a4+kNzvatOLVZMfSeSm+Cl+sIFW6m5g79BUxub+8a5p/puD7ltr+JV/2rLPOkn2l0w6nKm/f1EIHK0SOPUQFM/iVI6RKI0k+Ut0DqrpICHTF1Q4Z2fYMv6A3jpWbLr8l+UcoX001K85TuOINADQABkABYAcgCwzzndfEbOaJEHTU0zJGlkjWvaci1wDgekFTEzE7wiY36oRpfVTRTEmLagJ8w3b+UrZj1+WvXn92e2mpLSjUwy+dW63NEL9e0r/1Kf2q/yceUkw5q7gpI52cI+TuhnBvJsLNzybbdvWbLrL5Jidttl1MFaxMeWs/yfpPvZvzN+St/UcviHH5WjLNT9HfOSY8200f2UfqOX6J/K0T+kpxGxjG+CxrWjoaLD4LDMzM7y0RG0bO5QkQEBAQEBAQYsgWQZQEBAQEBAQEBAQEBAQEBAQEBAQEBAQEBAQEBAQEBAQEBAQEBAQEBAQEBAQEBAQEBAQEBAQEBAQEBAQEBAQEBAQEBAQEBAQEBAQEBAQEBB//Z">
            <a:hlinkClick r:id="rId8"/>
          </p:cNvPr>
          <p:cNvSpPr>
            <a:spLocks noChangeAspect="1" noChangeArrowheads="1"/>
          </p:cNvSpPr>
          <p:nvPr/>
        </p:nvSpPr>
        <p:spPr bwMode="auto">
          <a:xfrm>
            <a:off x="28575" y="-936625"/>
            <a:ext cx="1962150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3" name="AutoShape 4" descr="data:image/jpeg;base64,/9j/4AAQSkZJRgABAQAAAQABAAD/2wCEAAkGBxQSEBQUEBQWFBUUFRcWFxQXFBYUGBgVFRYWFhQVFBUcHCggGholHBQUITEhJSkrLi4uFx8zODMsNygtLisBCgoKDg0OGhAQGy0kHiQsLCwsLCwsLCwsLCwsLCwsLCwsLCwsLCwsLCwsLCwsLCwsLCwsLCwsLCwsLCwsLCwsLP/AABEIAKQApAMBEQACEQEDEQH/xAAcAAEAAgIDAQAAAAAAAAAAAAAABgcBBQIDBAj/xABIEAABAwICBAcMBggHAQAAAAABAAIDBBEGIQUHEjETQVFhcZGyFCIyNEJScnOBobHRJCU1U4KSIzNiY3STosEWF0PC0uHwFf/EABoBAQADAQEBAAAAAAAAAAAAAAABAwQCBQb/xAAvEQEAAgECBQIEBgIDAAAAAAAAAQIDBBESITEyURNBIjNhcQUUFVKBkSNCYnKx/9oADAMBAAIRAxEAPwC8UBAQEBAQEBAQEBAQEBAQEBAQEBAQEBAQEHEutvSOfQcI52u8Fwd0EH4JMTHsjd2XUJLqQBUDKkEHXLKGglxDQN5JsB0kpHPoPH/9ym3d0Q/zWfNd+nfxP9OeKPL2RTNcLtIcDxggjrC4nl1dOwICAgICAgICAg6KyqZEx0krgxjQS5xNgAOVTFZtO0Imdo3VDirWzI4llANhu7hXC7jzsbuA6br1cH4fEc8nXwxZNVPSqvK7TFRMbzTSPPO91urcvQrjpXpDLN7T1lzw/O5lVAWucP00V7Ejy23UZYiaTv4lOOZ4oSDWRpCVulKlrZZA0OFmiRwA71u4AqjSVrOGu8LM9pjJPNFTWSfeP/O75rTw18KeKfKwtSlU810jXPc4cCTYuJFw5vL0rB+IViMccvdq0szxSut5sLnJeO3qtxrrT4NzoaABzhk6c5tB4+DHldO5enp9BvHFk/pjy6nblVVuk9M1FS4momfJzFxt+XcvSpjrTthjte1ustfZWOXv0XpmemcHQSvjI4g426C3cVXfHS/K0Oq3tXpK1MF60xK5sVeGscbBszRZpPI8eT07l5mo0HDHFj/psxanedrLSBXmtjKAgICAgIMFBQ+tTFhqqgwRO/QQmxt5cg3uPKBuC9vRaeMdeKesvO1GXinhjoga3Mwg9eh/GYfXR9sLjJ2T9pdU7obzWZ9q1PpN7DVTpPk1Waj5kowtKlYGpM/WL/UO7TFg/Eflfy06TvlINcOLSwdxwOs5wvM4bw07mX4r7zzLPoNNFv8AJb+Fupy7fDCnl67CygICAguHU/i10n0Od13NbeFx3lo3sJ5RvHMvJ1+n2/yV/lu02Xf4JWovMbBAQEBAQaTGukzTUE8rcnNYQ30nZD4q7T048kVV5bcNJl8yr6Pl7PJEEuwrgSSsZwr5WQRk2Bfm5w5Wt5Fmzan052iJmVlK1nraIbqfVhJHLG+CoilaJGF1zsOADgSRvBVEaziiYtWYnZZ6dYmJiz3Y0ptDmtldVTVHDOILhHYtHei1u9PFbjVennUxSIrEbfVZk9G1t5loXQ6C+8rOpv8AwV++r8Qr2wfVJ9Xsui4ql7qR8+2IXE8NYN2QQXWyGe5ZtVGotWIvEdfZbitirO9ZVdp7SBqKqaY58JI53svZvuAXpYqcFIqyXtxWmXhVjls8O6EkrJxFFYcbnuya1vGT8lXlyRjrxJrG87LJ/wApqbY8ddt232Zs36N9vavP/PZN+xp9LF+5XeKMOyUM2w8h7TmyRvguH9jzLfiyxkrv0+jPasRO0Tu06tcvdoLSBp6mGZu+ORp9l7OHUSq8tIvSauqW4bRL6dZXRkA7bcxfwhxr5307+Hp+vj8w5d2x+e3rCenfwetj/dB3bH57esJ6d/B6+PzB3bH57fzBPTv4PWx+YO7Y/Pb1hPTv4PWx/uh6FwtQjXH9lv8AWR9pbdB86GfU/LlQK9x5rspmgvYHZAuAPQSLqJ6C+omBrQ1osAAAOYDJef7sz1ReD1que5dXtUxj/wC0Zvw9kL0MPZDpHlalJMCOtPNz003uAVObpH3QjQVyWUFoaqKQdzyybi6S1+ZoHzWPU2+LZExunJaFm3lzwwims+ma7R+0fCZIwg9J2SOoq7TzPqbO4iNlQLeBQX9oo/R4eXgoz/QF5lusuJ6vVfmUIYJHsRBYKQQ5JevJe+j2P9HmfR1QxubtguA5Szvre5X6a/BliVeWvFSYfNa+il5IgsHDePGtjbHVggtyEjRe44tob786zXwz1qrmnhsqvWJCCxlOwyFzgCXXYACbZcZVcaeesu6xtVDtYI+sJehnZC0YeyEo6rRI8C+MSfw83ZCqy9sfcRsK0ZQWxqtP0I+tdfqCw6jvcyl91ShG9ZB+rX+nH2grcHzHcdFNreBQfQGiHfR4fVR9hq8u3dKJekgI5nZjZU7o2cc0RswpExXkPfYcLhB886yMKmhqiWA8BKS5htk0k5xk8o4uZe9pM/q059YeXnx8FvoiK1qRB3UP62P029oKJ6SN9rD+0JehnZCqw9iIRtXJSLAp+kSfw83ZVWbt/kRwK0ZQWtqt8Sd613wasWo7kWS66pVo/rCF9Gy8xYf62qzD8x3HRTa3umCgv3RPi8Pqo+wF5tusq/d6bqNhm6bDO0oGLoJevKe8IPBprRMVVC6Gdu0xw6CDxOaeIhd48lqWi1XNqxaNpUNjDAc9FIdgGaI3LXgXcByPaN3sXuafU1yx9Xl5sfp22lEiLb1qVu2j/WM9NvaCiekjf6xPtCT0WdlV4exEI1dWpSLAvjD/AOHm7KqzdojoKtBELY1V5Ub/AFrvg1YdR3CYOZ1qjdEw0OOh9XT+iO01W4Z+OCI2UsvQSwQgvvRXi8Pqo+yF51usuPd6rrlASgxdDcugmS8l74gwSggOPMXU1O9rS/hHgG7GZkX847gvS0eK01neHma2OK0bKy0pi5st/okJ53jaPusvSrj292WKfV5NH6dY2Rt6OmPfDc1wO/iJJS1N46y7SjF+JGQ1JYaaKQ7DCXPGeYvbduCqx45mvVzENIcYt4qOn6v+lZ6X/JOzd4OxOJqkRdzRR7bXd8wWOQvY5ZgqrLi2jfdE9E1dQRfds/I35Kjiny53ePSlbSUse1MI28jQwFzuhtlMRe07Q7johlfrGIu2lhawcrx/tFlojT/uk2av/H1b57P5bV36FDZsKDWPLbZqYmSt47DZPUciuJ00f6ylMtB6SpKtt4QzaGbmOaA5vuzHOFReuSnc5mJbJ1HH92zL9kfJc8U+XHN3AqECJLoF0QbSCZryX0DBQVZrPx86JxpaN9n7pZRvb+w08vKeJeno9JFvjv8A0x58+3w1U8XEkkm5OZJ3k869aOXJhkQdlP4bfSHxCiegkGsPx53q4+yqsPaiEbVyUgwD9oQ/j7DlXm7HMrKxTp5tJCXnN7smN5TynmCyY6cUuYjdTukK6SeQySuLnO4zxcwHEFtrEVjaHbzrpIgIO6kqnxPD43Frm5gj/wBuUTETG0i3cH4lFZFZ1hKwd+3l/aHMVhy4+Cfo4mNkgsq3OzjZSjZi/UgKUlyiE1XjvoGkxlpjuSimmHhNbZnpuyb7yrtPj9TJFVeW3DWZfM8khc4ucSXEkkneScySvoojaNoeTM783FSOcMLnkNY0uJ3AC5UDZx4fqm7LzBJbaGezyELmb16bo3e7WD486/3cfZXGHtIRtXJSDAJ+sIfx9hyqzdkolwxppQ1FW837xh2GDmbvPtN1OKvDUiGiViRBsINBVL27TIJC3ffZPuXHHXyh4ZIy0kOBBG8EWI6Quo5pcFI2mGtJmmqY5Acr7Ludrsj/AGPsXGSvFXZEruBXnq2QUGMuhSMbPt5k3RtLubRyeaepc+pTy69K/hLivKe8rPXnVltLBGN0kpJ/A3Idbh1L0Pw6u95nxDJq5+GIUuvZYGEFtYQ0Mynga6w4R7Q5zuPPMNHMFlvbeWa9pmUohPee0rNaPid17VSaxvH3+gz4Lbg7FkdEZVzpucIPLathG8MlPVE9cZO2US0xdfM7zn1rtIglOr3RLZ6kukF2wgO2eVxPe36lTmvNYczK2B7uJYnEoXrJ0O10HdDW2fGQHEeUwm2fRcK/BbadndZVitjoKC8sPTGSlgdxuiZ17IXnXja0qvdvKfRUjt42Ryn5Ki2fHDRTS5LNlBoRo8Ml3NuCz21Vp6NVdFWO7m2ENKxvgtA6AqLWtbrLVXHWvSHbZcu2SgrDXpTE01O8bmSuB/G3I9bbe1ej+Gz8cx5hk1cfDCmV7Dz2EStfCGm2TwNaXASMGy5p3mwycOULLekxLNesxKTOnayIueQ1ouSTkLBZ5iZtyWU51UxinSYqap8rfBNmt9FosCt+OvDXZZDVLtKRYDpeEq/Rik6y3ZF/zKrNO1USj8kZaS072kg9IyKsid+aXFSJJgTTLaaoPCZMkGyXeaR4JPN81TmpxV5OZjdbMcgcAWkEEXBBuLLJsrndp8TyMko6hgc0ubGSW3BI4xcexd44mLw6qplblgUQ+mcFUjWaPpdkf6EZvxkloJz9q+c1F5nJbefd6uGlYrExDeWVK5lAQEBBpsX6GFZRywZXc27CeJ7c2+9XYMvpZIs4yU46zD5lkjLXFrhZzTYg7wRvBX0UTHWHkTGzipGWPIN2kg8oNj1qEO2eskeLPke4cjnuI6iU2gdKlIgt/VLhX6M6olu0ymzMs+Db5XtN+peVrNVtfhr7NOPTRem8yiOs7DRpKsvaLxTd813I/wAtp9uftWrSaiMtfrCvLhnGhy1qhB3R1kjRZsj2jkD3AdQKiYiUJPgWMOj0iXZ2o3nMnfcZrNqLTWabeV+KkW339oRFalAUhL6hws21DSj9xF2Gr5rN8y33evj7YbVVuxAQEBBgoKu1nYAMpdVUje/teWIeXby2/tc3GvS0er4fgv0ZM+Df4qqccLGxyI3jdZeswCkEBBNdX2BX1r2yzAtpmnMnIyW8lnNylYtVqoxRw16/+NGHDN53novuCEMaGsAa1osAMgAMgAvDmZmd5elEbNfiTQUVbTuhmGRzDhva4bnNKsxZbYrcVXF6ReNpfPuK8KT0EhbK27D4Eo8Fw4rniPMV72HUUyxvHXw8zJitSebQq9WWQTHV5+q0l/BP+IWPVd2P/s0YOlvshoWxnCg+pMNn6HTeoi7DV8zl+Zb7vYp2w2S4dCAgICAgwQgjGI8BUdYS57ODkP8AqR2a4+kNzvatOLVZMfSeSm+Cl+sIFW6m5g79BUxub+8a5p/puD7ltr+JV/2rLPOkn2l0w6nKm/f1EIHK0SOPUQFM/iVI6RKI0k+Ut0DqrpICHTF1Q4Z2fYMv6A3jpWbLr8l+UcoX001K85TuOINADQABkABYAcgCwzzndfEbOaJEHTU0zJGlkjWvaci1wDgekFTEzE7wiY36oRpfVTRTEmLagJ8w3b+UrZj1+WvXn92e2mpLSjUwy+dW63NEL9e0r/1Kf2q/yceUkw5q7gpI52cI+TuhnBvJsLNzybbdvWbLrL5Jidttl1MFaxMeWs/yfpPvZvzN+St/UcviHH5WjLNT9HfOSY8200f2UfqOX6J/K0T+kpxGxjG+CxrWjoaLD4LDMzM7y0RG0bO5QkQEBAQEBAQYsgWQZQEBAQEBAQEBAQEBAQEBAQEBAQEBAQEBAQEBAQEBAQEBAQEBAQEBAQEBAQEBAQEBAQEBAQEBAQEBAQEBAQEBAQEBAQEBAQEBAQEBAQEBB//Z">
            <a:hlinkClick r:id="rId8"/>
          </p:cNvPr>
          <p:cNvSpPr>
            <a:spLocks noChangeAspect="1" noChangeArrowheads="1"/>
          </p:cNvSpPr>
          <p:nvPr/>
        </p:nvSpPr>
        <p:spPr bwMode="auto">
          <a:xfrm>
            <a:off x="180975" y="-784225"/>
            <a:ext cx="1962150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" name="AutoShape 6" descr="data:image/jpeg;base64,/9j/4AAQSkZJRgABAQAAAQABAAD/2wCEAAkGBxQSEBQUEBQWFBUUFRcWFxQXFBYUGBgVFRYWFhQVFBUcHCggGholHBQUITEhJSkrLi4uFx8zODMsNygtLisBCgoKDg0OGhAQGy0kHiQsLCwsLCwsLCwsLCwsLCwsLCwsLCwsLCwsLCwsLCwsLCwsLCwsLCwsLCwsLCwsLCwsLP/AABEIAKQApAMBEQACEQEDEQH/xAAcAAEAAgIDAQAAAAAAAAAAAAAABgcBBQIDBAj/xABIEAABAwICBAcMBggHAQAAAAABAAIDBBEGIQUHEjETQVFhcZGyFCIyNEJScnOBobHRJCU1U4KSIzNiY3STosEWF0PC0uHwFf/EABoBAQADAQEBAAAAAAAAAAAAAAABAwQCBQb/xAAvEQEAAgECBQIEBgIDAAAAAAAAAQIDBBESITEyURNBIjNhcQUUFVKBkSNCYnKx/9oADAMBAAIRAxEAPwC8UBAQEBAQEBAQEBAQEBAQEBAQEBAQEBAQEHEutvSOfQcI52u8Fwd0EH4JMTHsjd2XUJLqQBUDKkEHXLKGglxDQN5JsB0kpHPoPH/9ym3d0Q/zWfNd+nfxP9OeKPL2RTNcLtIcDxggjrC4nl1dOwICAgICAgICAg6KyqZEx0krgxjQS5xNgAOVTFZtO0Imdo3VDirWzI4llANhu7hXC7jzsbuA6br1cH4fEc8nXwxZNVPSqvK7TFRMbzTSPPO91urcvQrjpXpDLN7T1lzw/O5lVAWucP00V7Ejy23UZYiaTv4lOOZ4oSDWRpCVulKlrZZA0OFmiRwA71u4AqjSVrOGu8LM9pjJPNFTWSfeP/O75rTw18KeKfKwtSlU810jXPc4cCTYuJFw5vL0rB+IViMccvdq0szxSut5sLnJeO3qtxrrT4NzoaABzhk6c5tB4+DHldO5enp9BvHFk/pjy6nblVVuk9M1FS4momfJzFxt+XcvSpjrTthjte1ustfZWOXv0XpmemcHQSvjI4g426C3cVXfHS/K0Oq3tXpK1MF60xK5sVeGscbBszRZpPI8eT07l5mo0HDHFj/psxanedrLSBXmtjKAgICAgIMFBQ+tTFhqqgwRO/QQmxt5cg3uPKBuC9vRaeMdeKesvO1GXinhjoga3Mwg9eh/GYfXR9sLjJ2T9pdU7obzWZ9q1PpN7DVTpPk1Waj5kowtKlYGpM/WL/UO7TFg/Eflfy06TvlINcOLSwdxwOs5wvM4bw07mX4r7zzLPoNNFv8AJb+Fupy7fDCnl67CygICAguHU/i10n0Od13NbeFx3lo3sJ5RvHMvJ1+n2/yV/lu02Xf4JWovMbBAQEBAQaTGukzTUE8rcnNYQ30nZD4q7T048kVV5bcNJl8yr6Pl7PJEEuwrgSSsZwr5WQRk2Bfm5w5Wt5Fmzan052iJmVlK1nraIbqfVhJHLG+CoilaJGF1zsOADgSRvBVEaziiYtWYnZZ6dYmJiz3Y0ptDmtldVTVHDOILhHYtHei1u9PFbjVennUxSIrEbfVZk9G1t5loXQ6C+8rOpv8AwV++r8Qr2wfVJ9Xsui4ql7qR8+2IXE8NYN2QQXWyGe5ZtVGotWIvEdfZbitirO9ZVdp7SBqKqaY58JI53svZvuAXpYqcFIqyXtxWmXhVjls8O6EkrJxFFYcbnuya1vGT8lXlyRjrxJrG87LJ/wApqbY8ddt232Zs36N9vavP/PZN+xp9LF+5XeKMOyUM2w8h7TmyRvguH9jzLfiyxkrv0+jPasRO0Tu06tcvdoLSBp6mGZu+ORp9l7OHUSq8tIvSauqW4bRL6dZXRkA7bcxfwhxr5307+Hp+vj8w5d2x+e3rCenfwetj/dB3bH57esJ6d/B6+PzB3bH57fzBPTv4PWx+YO7Y/Pb1hPTv4PWx/uh6FwtQjXH9lv8AWR9pbdB86GfU/LlQK9x5rspmgvYHZAuAPQSLqJ6C+omBrQ1osAAAOYDJef7sz1ReD1que5dXtUxj/wC0Zvw9kL0MPZDpHlalJMCOtPNz003uAVObpH3QjQVyWUFoaqKQdzyybi6S1+ZoHzWPU2+LZExunJaFm3lzwwims+ma7R+0fCZIwg9J2SOoq7TzPqbO4iNlQLeBQX9oo/R4eXgoz/QF5lusuJ6vVfmUIYJHsRBYKQQ5JevJe+j2P9HmfR1QxubtguA5Szvre5X6a/BliVeWvFSYfNa+il5IgsHDePGtjbHVggtyEjRe44tob786zXwz1qrmnhsqvWJCCxlOwyFzgCXXYACbZcZVcaeesu6xtVDtYI+sJehnZC0YeyEo6rRI8C+MSfw83ZCqy9sfcRsK0ZQWxqtP0I+tdfqCw6jvcyl91ShG9ZB+rX+nH2grcHzHcdFNreBQfQGiHfR4fVR9hq8u3dKJekgI5nZjZU7o2cc0RswpExXkPfYcLhB886yMKmhqiWA8BKS5htk0k5xk8o4uZe9pM/q059YeXnx8FvoiK1qRB3UP62P029oKJ6SN9rD+0JehnZCqw9iIRtXJSLAp+kSfw83ZVWbt/kRwK0ZQWtqt8Sd613wasWo7kWS66pVo/rCF9Gy8xYf62qzD8x3HRTa3umCgv3RPi8Pqo+wF5tusq/d6bqNhm6bDO0oGLoJevKe8IPBprRMVVC6Gdu0xw6CDxOaeIhd48lqWi1XNqxaNpUNjDAc9FIdgGaI3LXgXcByPaN3sXuafU1yx9Xl5sfp22lEiLb1qVu2j/WM9NvaCiekjf6xPtCT0WdlV4exEI1dWpSLAvjD/AOHm7KqzdojoKtBELY1V5Ub/AFrvg1YdR3CYOZ1qjdEw0OOh9XT+iO01W4Z+OCI2UsvQSwQgvvRXi8Pqo+yF51usuPd6rrlASgxdDcugmS8l74gwSggOPMXU1O9rS/hHgG7GZkX847gvS0eK01neHma2OK0bKy0pi5st/okJ53jaPusvSrj292WKfV5NH6dY2Rt6OmPfDc1wO/iJJS1N46y7SjF+JGQ1JYaaKQ7DCXPGeYvbduCqx45mvVzENIcYt4qOn6v+lZ6X/JOzd4OxOJqkRdzRR7bXd8wWOQvY5ZgqrLi2jfdE9E1dQRfds/I35Kjiny53ePSlbSUse1MI28jQwFzuhtlMRe07Q7johlfrGIu2lhawcrx/tFlojT/uk2av/H1b57P5bV36FDZsKDWPLbZqYmSt47DZPUciuJ00f6ylMtB6SpKtt4QzaGbmOaA5vuzHOFReuSnc5mJbJ1HH92zL9kfJc8U+XHN3AqECJLoF0QbSCZryX0DBQVZrPx86JxpaN9n7pZRvb+w08vKeJeno9JFvjv8A0x58+3w1U8XEkkm5OZJ3k869aOXJhkQdlP4bfSHxCiegkGsPx53q4+yqsPaiEbVyUgwD9oQ/j7DlXm7HMrKxTp5tJCXnN7smN5TynmCyY6cUuYjdTukK6SeQySuLnO4zxcwHEFtrEVjaHbzrpIgIO6kqnxPD43Frm5gj/wBuUTETG0i3cH4lFZFZ1hKwd+3l/aHMVhy4+Cfo4mNkgsq3OzjZSjZi/UgKUlyiE1XjvoGkxlpjuSimmHhNbZnpuyb7yrtPj9TJFVeW3DWZfM8khc4ucSXEkkneScySvoojaNoeTM783FSOcMLnkNY0uJ3AC5UDZx4fqm7LzBJbaGezyELmb16bo3e7WD486/3cfZXGHtIRtXJSDAJ+sIfx9hyqzdkolwxppQ1FW837xh2GDmbvPtN1OKvDUiGiViRBsINBVL27TIJC3ffZPuXHHXyh4ZIy0kOBBG8EWI6Quo5pcFI2mGtJmmqY5Acr7Ludrsj/AGPsXGSvFXZEruBXnq2QUGMuhSMbPt5k3RtLubRyeaepc+pTy69K/hLivKe8rPXnVltLBGN0kpJ/A3Idbh1L0Pw6u95nxDJq5+GIUuvZYGEFtYQ0Mynga6w4R7Q5zuPPMNHMFlvbeWa9pmUohPee0rNaPid17VSaxvH3+gz4Lbg7FkdEZVzpucIPLathG8MlPVE9cZO2US0xdfM7zn1rtIglOr3RLZ6kukF2wgO2eVxPe36lTmvNYczK2B7uJYnEoXrJ0O10HdDW2fGQHEeUwm2fRcK/BbadndZVitjoKC8sPTGSlgdxuiZ17IXnXja0qvdvKfRUjt42Ryn5Ki2fHDRTS5LNlBoRo8Ml3NuCz21Vp6NVdFWO7m2ENKxvgtA6AqLWtbrLVXHWvSHbZcu2SgrDXpTE01O8bmSuB/G3I9bbe1ej+Gz8cx5hk1cfDCmV7Dz2EStfCGm2TwNaXASMGy5p3mwycOULLekxLNesxKTOnayIueQ1ouSTkLBZ5iZtyWU51UxinSYqap8rfBNmt9FosCt+OvDXZZDVLtKRYDpeEq/Rik6y3ZF/zKrNO1USj8kZaS072kg9IyKsid+aXFSJJgTTLaaoPCZMkGyXeaR4JPN81TmpxV5OZjdbMcgcAWkEEXBBuLLJsrndp8TyMko6hgc0ubGSW3BI4xcexd44mLw6qplblgUQ+mcFUjWaPpdkf6EZvxkloJz9q+c1F5nJbefd6uGlYrExDeWVK5lAQEBBpsX6GFZRywZXc27CeJ7c2+9XYMvpZIs4yU46zD5lkjLXFrhZzTYg7wRvBX0UTHWHkTGzipGWPIN2kg8oNj1qEO2eskeLPke4cjnuI6iU2gdKlIgt/VLhX6M6olu0ymzMs+Db5XtN+peVrNVtfhr7NOPTRem8yiOs7DRpKsvaLxTd813I/wAtp9uftWrSaiMtfrCvLhnGhy1qhB3R1kjRZsj2jkD3AdQKiYiUJPgWMOj0iXZ2o3nMnfcZrNqLTWabeV+KkW339oRFalAUhL6hws21DSj9xF2Gr5rN8y33evj7YbVVuxAQEBBgoKu1nYAMpdVUje/teWIeXby2/tc3GvS0er4fgv0ZM+Df4qqccLGxyI3jdZeswCkEBBNdX2BX1r2yzAtpmnMnIyW8lnNylYtVqoxRw16/+NGHDN53novuCEMaGsAa1osAMgAMgAvDmZmd5elEbNfiTQUVbTuhmGRzDhva4bnNKsxZbYrcVXF6ReNpfPuK8KT0EhbK27D4Eo8Fw4rniPMV72HUUyxvHXw8zJitSebQq9WWQTHV5+q0l/BP+IWPVd2P/s0YOlvshoWxnCg+pMNn6HTeoi7DV8zl+Zb7vYp2w2S4dCAgICAgwQgjGI8BUdYS57ODkP8AqR2a4+kNzvatOLVZMfSeSm+Cl+sIFW6m5g79BUxub+8a5p/puD7ltr+JV/2rLPOkn2l0w6nKm/f1EIHK0SOPUQFM/iVI6RKI0k+Ut0DqrpICHTF1Q4Z2fYMv6A3jpWbLr8l+UcoX001K85TuOINADQABkABYAcgCwzzndfEbOaJEHTU0zJGlkjWvaci1wDgekFTEzE7wiY36oRpfVTRTEmLagJ8w3b+UrZj1+WvXn92e2mpLSjUwy+dW63NEL9e0r/1Kf2q/yceUkw5q7gpI52cI+TuhnBvJsLNzybbdvWbLrL5Jidttl1MFaxMeWs/yfpPvZvzN+St/UcviHH5WjLNT9HfOSY8200f2UfqOX6J/K0T+kpxGxjG+CxrWjoaLD4LDMzM7y0RG0bO5QkQEBAQEBAQYsgWQZQEBAQEBAQEBAQEBAQEBAQEBAQEBAQEBAQEBAQEBAQEBAQEBAQEBAQEBAQEBAQEBAQEBAQEBAQEBAQEBAQEBAQEBAQEBAQEBAQEBAQEBB//Z">
            <a:hlinkClick r:id="rId8"/>
          </p:cNvPr>
          <p:cNvSpPr>
            <a:spLocks noChangeAspect="1" noChangeArrowheads="1"/>
          </p:cNvSpPr>
          <p:nvPr/>
        </p:nvSpPr>
        <p:spPr bwMode="auto">
          <a:xfrm>
            <a:off x="333375" y="-631825"/>
            <a:ext cx="1962150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2" y="4049055"/>
            <a:ext cx="15621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992560" y="44450"/>
            <a:ext cx="82089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endParaRPr lang="es-ES" sz="4000" b="1" dirty="0">
              <a:solidFill>
                <a:srgbClr val="006666"/>
              </a:solidFill>
              <a:latin typeface="Calibri" pitchFamily="34" charset="0"/>
            </a:endParaRPr>
          </a:p>
        </p:txBody>
      </p:sp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UC: Open to the </a:t>
            </a:r>
            <a:r>
              <a:rPr lang="en-US" dirty="0" smtClean="0"/>
              <a:t>World</a:t>
            </a:r>
            <a:endParaRPr lang="es-ES" dirty="0"/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1931">
            <a:off x="1111397" y="3905311"/>
            <a:ext cx="3197480" cy="2019405"/>
          </a:xfrm>
          <a:prstGeom prst="rect">
            <a:avLst/>
          </a:prstGeom>
        </p:spPr>
      </p:pic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-15552" y="1658648"/>
            <a:ext cx="9391367" cy="477054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9875" algn="ctr" eaLnBrk="1" hangingPunct="1">
              <a:spcBef>
                <a:spcPts val="0"/>
              </a:spcBef>
            </a:pPr>
            <a:r>
              <a:rPr lang="en-US" sz="2500" b="1" dirty="0">
                <a:solidFill>
                  <a:schemeClr val="bg1"/>
                </a:solidFill>
                <a:latin typeface="Calibri" pitchFamily="34" charset="0"/>
              </a:rPr>
              <a:t>UC is a member of national and international university networks</a:t>
            </a:r>
            <a:endParaRPr lang="es-ES" sz="25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4" name="Rectangle 5"/>
          <p:cNvSpPr>
            <a:spLocks noChangeArrowheads="1"/>
          </p:cNvSpPr>
          <p:nvPr/>
        </p:nvSpPr>
        <p:spPr bwMode="auto">
          <a:xfrm>
            <a:off x="242153" y="89693"/>
            <a:ext cx="4103688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40000"/>
              </a:spcBef>
              <a:buFont typeface="Wingdings 2" pitchFamily="18" charset="2"/>
              <a:buChar char="®"/>
            </a:pPr>
            <a:endParaRPr lang="en-GB" dirty="0">
              <a:solidFill>
                <a:srgbClr val="006666"/>
              </a:solidFill>
              <a:latin typeface="Calibri" pitchFamily="34" charset="0"/>
            </a:endParaRPr>
          </a:p>
        </p:txBody>
      </p:sp>
      <p:sp>
        <p:nvSpPr>
          <p:cNvPr id="32775" name="Rectangle 5"/>
          <p:cNvSpPr>
            <a:spLocks noChangeArrowheads="1"/>
          </p:cNvSpPr>
          <p:nvPr/>
        </p:nvSpPr>
        <p:spPr bwMode="auto">
          <a:xfrm>
            <a:off x="4808984" y="1340768"/>
            <a:ext cx="4536504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s-ES" sz="2400" dirty="0">
              <a:solidFill>
                <a:srgbClr val="006666"/>
              </a:solidFill>
              <a:latin typeface="Calibri" panose="020F0502020204030204" pitchFamily="34" charset="0"/>
            </a:endParaRPr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992560" y="44450"/>
            <a:ext cx="82089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endParaRPr lang="es-ES" sz="4000" b="1" dirty="0">
              <a:solidFill>
                <a:srgbClr val="006666"/>
              </a:solidFill>
              <a:latin typeface="Calibri" pitchFamily="34" charset="0"/>
            </a:endParaRPr>
          </a:p>
        </p:txBody>
      </p:sp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632520" y="116632"/>
            <a:ext cx="8928992" cy="769937"/>
          </a:xfrm>
        </p:spPr>
        <p:txBody>
          <a:bodyPr/>
          <a:lstStyle/>
          <a:p>
            <a:r>
              <a:rPr lang="en-US" dirty="0" smtClean="0"/>
              <a:t>UC Agreements with other countries</a:t>
            </a:r>
            <a:endParaRPr lang="es-ES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20952" y="3054517"/>
            <a:ext cx="4896544" cy="3124944"/>
          </a:xfrm>
        </p:spPr>
        <p:txBody>
          <a:bodyPr/>
          <a:lstStyle/>
          <a:p>
            <a:r>
              <a:rPr lang="es-ES" sz="2400" b="1" dirty="0" err="1" smtClean="0">
                <a:solidFill>
                  <a:srgbClr val="007A77"/>
                </a:solidFill>
              </a:rPr>
              <a:t>Europe</a:t>
            </a:r>
            <a:r>
              <a:rPr lang="es-ES" sz="2400" b="1" dirty="0" smtClean="0">
                <a:solidFill>
                  <a:srgbClr val="007A77"/>
                </a:solidFill>
              </a:rPr>
              <a:t>: </a:t>
            </a:r>
            <a:r>
              <a:rPr lang="es-ES" sz="2400" b="1" dirty="0" smtClean="0"/>
              <a:t>230</a:t>
            </a:r>
            <a:r>
              <a:rPr lang="es-ES" sz="2400" dirty="0" smtClean="0"/>
              <a:t> bilateral </a:t>
            </a:r>
            <a:r>
              <a:rPr lang="es-ES" sz="2400" dirty="0" err="1" smtClean="0"/>
              <a:t>agreements</a:t>
            </a:r>
            <a:endParaRPr lang="es-ES" sz="2400" dirty="0" smtClean="0"/>
          </a:p>
          <a:p>
            <a:r>
              <a:rPr lang="es-ES" sz="2400" b="1" dirty="0" err="1" smtClean="0">
                <a:solidFill>
                  <a:srgbClr val="007A77"/>
                </a:solidFill>
              </a:rPr>
              <a:t>Latin</a:t>
            </a:r>
            <a:r>
              <a:rPr lang="es-ES" sz="2400" b="1" dirty="0" smtClean="0">
                <a:solidFill>
                  <a:srgbClr val="007A77"/>
                </a:solidFill>
              </a:rPr>
              <a:t> </a:t>
            </a:r>
            <a:r>
              <a:rPr lang="es-ES" sz="2400" b="1" dirty="0" err="1" smtClean="0">
                <a:solidFill>
                  <a:srgbClr val="007A77"/>
                </a:solidFill>
              </a:rPr>
              <a:t>America</a:t>
            </a:r>
            <a:r>
              <a:rPr lang="es-ES" sz="2400" b="1" dirty="0" smtClean="0">
                <a:solidFill>
                  <a:srgbClr val="007A77"/>
                </a:solidFill>
              </a:rPr>
              <a:t>: </a:t>
            </a:r>
            <a:r>
              <a:rPr lang="es-ES" sz="2400" b="1" dirty="0" smtClean="0"/>
              <a:t>145</a:t>
            </a:r>
            <a:r>
              <a:rPr lang="es-ES" sz="2400" dirty="0" smtClean="0"/>
              <a:t> bilateral </a:t>
            </a:r>
            <a:r>
              <a:rPr lang="es-ES" sz="2400" dirty="0" err="1" smtClean="0"/>
              <a:t>agreements</a:t>
            </a:r>
            <a:endParaRPr lang="es-ES" sz="2400" dirty="0" smtClean="0"/>
          </a:p>
          <a:p>
            <a:r>
              <a:rPr lang="es-ES" sz="2400" b="1" dirty="0" smtClean="0">
                <a:solidFill>
                  <a:srgbClr val="007A77"/>
                </a:solidFill>
              </a:rPr>
              <a:t>USA, </a:t>
            </a:r>
            <a:r>
              <a:rPr lang="es-ES" sz="2400" b="1" dirty="0" err="1" smtClean="0">
                <a:solidFill>
                  <a:srgbClr val="007A77"/>
                </a:solidFill>
              </a:rPr>
              <a:t>Canada</a:t>
            </a:r>
            <a:r>
              <a:rPr lang="es-ES" sz="2400" b="1" dirty="0" smtClean="0">
                <a:solidFill>
                  <a:srgbClr val="007A77"/>
                </a:solidFill>
              </a:rPr>
              <a:t> and Australia</a:t>
            </a:r>
            <a:r>
              <a:rPr lang="es-ES" sz="2400" b="1" dirty="0">
                <a:solidFill>
                  <a:srgbClr val="007A77"/>
                </a:solidFill>
              </a:rPr>
              <a:t>: </a:t>
            </a:r>
            <a:r>
              <a:rPr lang="es-ES" sz="2400" b="1" dirty="0"/>
              <a:t>20</a:t>
            </a:r>
            <a:r>
              <a:rPr lang="es-ES" sz="2400" dirty="0"/>
              <a:t> </a:t>
            </a:r>
            <a:r>
              <a:rPr lang="es-ES" sz="2400" dirty="0" smtClean="0"/>
              <a:t>bilateral </a:t>
            </a:r>
            <a:r>
              <a:rPr lang="es-ES" sz="2400" dirty="0" err="1" smtClean="0"/>
              <a:t>agreements</a:t>
            </a:r>
            <a:endParaRPr lang="es-ES" sz="2400" dirty="0"/>
          </a:p>
          <a:p>
            <a:r>
              <a:rPr lang="es-ES" sz="2400" b="1" dirty="0" err="1" smtClean="0">
                <a:solidFill>
                  <a:srgbClr val="007A77"/>
                </a:solidFill>
              </a:rPr>
              <a:t>Africa</a:t>
            </a:r>
            <a:r>
              <a:rPr lang="es-ES" sz="2400" b="1" dirty="0" smtClean="0">
                <a:solidFill>
                  <a:srgbClr val="007A77"/>
                </a:solidFill>
              </a:rPr>
              <a:t>: </a:t>
            </a:r>
            <a:r>
              <a:rPr lang="es-ES" sz="2400" b="1" dirty="0" smtClean="0"/>
              <a:t>5</a:t>
            </a:r>
            <a:r>
              <a:rPr lang="es-ES" sz="2400" dirty="0" smtClean="0"/>
              <a:t> </a:t>
            </a:r>
            <a:r>
              <a:rPr lang="es-ES" sz="2400" dirty="0"/>
              <a:t>bilateral </a:t>
            </a:r>
            <a:r>
              <a:rPr lang="es-ES" sz="2400" dirty="0" err="1"/>
              <a:t>agreements</a:t>
            </a:r>
            <a:endParaRPr lang="es-ES" sz="2400" dirty="0" smtClean="0"/>
          </a:p>
          <a:p>
            <a:r>
              <a:rPr lang="es-ES" sz="2400" b="1" dirty="0" smtClean="0">
                <a:solidFill>
                  <a:srgbClr val="007A77"/>
                </a:solidFill>
              </a:rPr>
              <a:t>Asia: </a:t>
            </a:r>
            <a:r>
              <a:rPr lang="es-ES" sz="2400" b="1" dirty="0" smtClean="0"/>
              <a:t>2</a:t>
            </a:r>
            <a:r>
              <a:rPr lang="es-ES" sz="2400" dirty="0" smtClean="0"/>
              <a:t> bilateral </a:t>
            </a:r>
            <a:r>
              <a:rPr lang="es-ES" sz="2400" dirty="0" err="1" smtClean="0"/>
              <a:t>agreements</a:t>
            </a:r>
            <a:endParaRPr lang="es-ES" sz="2400" dirty="0" smtClean="0"/>
          </a:p>
        </p:txBody>
      </p:sp>
      <p:pic>
        <p:nvPicPr>
          <p:cNvPr id="6" name="Imagen 5" descr="Ya está aquí : R.Madrid- FC Barcelona (22 horas - TV 3-Autonómicas ...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60" y="2907928"/>
            <a:ext cx="3212976" cy="3212976"/>
          </a:xfrm>
          <a:prstGeom prst="rect">
            <a:avLst/>
          </a:prstGeom>
        </p:spPr>
      </p:pic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-15552" y="1741643"/>
            <a:ext cx="9391367" cy="83099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9875" eaLnBrk="1" hangingPunct="1">
              <a:spcBef>
                <a:spcPts val="0"/>
              </a:spcBef>
            </a:pPr>
            <a:r>
              <a:rPr lang="es-ES" sz="2400" b="1" dirty="0" err="1" smtClean="0">
                <a:solidFill>
                  <a:schemeClr val="bg1"/>
                </a:solidFill>
                <a:latin typeface="Calibri" pitchFamily="34" charset="0"/>
              </a:rPr>
              <a:t>Student</a:t>
            </a:r>
            <a:r>
              <a:rPr lang="es-ES" sz="2400" b="1" dirty="0" smtClean="0">
                <a:solidFill>
                  <a:schemeClr val="bg1"/>
                </a:solidFill>
                <a:latin typeface="Calibri" pitchFamily="34" charset="0"/>
              </a:rPr>
              <a:t> Mobility </a:t>
            </a:r>
            <a:r>
              <a:rPr lang="es-ES" sz="2400" b="1" dirty="0" err="1" smtClean="0">
                <a:solidFill>
                  <a:schemeClr val="bg1"/>
                </a:solidFill>
                <a:latin typeface="Calibri" pitchFamily="34" charset="0"/>
              </a:rPr>
              <a:t>Agreements</a:t>
            </a:r>
            <a:r>
              <a:rPr lang="es-ES" sz="2400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s-ES" sz="2400" b="1" dirty="0" err="1" smtClean="0">
                <a:solidFill>
                  <a:schemeClr val="bg1"/>
                </a:solidFill>
                <a:latin typeface="Calibri" pitchFamily="34" charset="0"/>
              </a:rPr>
              <a:t>with</a:t>
            </a:r>
            <a:r>
              <a:rPr lang="es-ES" sz="2400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s-ES" sz="2400" b="1" dirty="0" err="1" smtClean="0">
                <a:solidFill>
                  <a:schemeClr val="bg1"/>
                </a:solidFill>
                <a:latin typeface="Calibri" pitchFamily="34" charset="0"/>
              </a:rPr>
              <a:t>prestigious</a:t>
            </a:r>
            <a:r>
              <a:rPr lang="es-ES" sz="2400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s-ES" sz="2400" b="1" dirty="0" err="1" smtClean="0">
                <a:solidFill>
                  <a:schemeClr val="bg1"/>
                </a:solidFill>
                <a:latin typeface="Calibri" pitchFamily="34" charset="0"/>
              </a:rPr>
              <a:t>universities</a:t>
            </a:r>
            <a:endParaRPr lang="es-ES" sz="2400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marL="269875" eaLnBrk="1" hangingPunct="1">
              <a:spcBef>
                <a:spcPts val="0"/>
              </a:spcBef>
            </a:pPr>
            <a:r>
              <a:rPr lang="en-US" sz="2400" b="1" dirty="0">
                <a:solidFill>
                  <a:schemeClr val="bg1"/>
                </a:solidFill>
                <a:latin typeface="Calibri" pitchFamily="34" charset="0"/>
              </a:rPr>
              <a:t>Mobility </a:t>
            </a:r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</a:rPr>
              <a:t>flows </a:t>
            </a:r>
            <a:r>
              <a:rPr lang="en-US" sz="2400" b="1" dirty="0">
                <a:solidFill>
                  <a:schemeClr val="bg1"/>
                </a:solidFill>
                <a:latin typeface="Calibri" pitchFamily="34" charset="0"/>
              </a:rPr>
              <a:t>(</a:t>
            </a:r>
            <a:r>
              <a:rPr lang="en-US" sz="2400" b="1" dirty="0" err="1">
                <a:solidFill>
                  <a:schemeClr val="bg1"/>
                </a:solidFill>
                <a:latin typeface="Calibri" pitchFamily="34" charset="0"/>
              </a:rPr>
              <a:t>incoming+outgoing</a:t>
            </a:r>
            <a:r>
              <a:rPr lang="en-US" sz="2400" b="1" dirty="0">
                <a:solidFill>
                  <a:schemeClr val="bg1"/>
                </a:solidFill>
                <a:latin typeface="Calibri" pitchFamily="34" charset="0"/>
              </a:rPr>
              <a:t>) </a:t>
            </a:r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</a:rPr>
              <a:t>: </a:t>
            </a:r>
            <a:r>
              <a:rPr lang="en-US" sz="2400" b="1" dirty="0">
                <a:solidFill>
                  <a:schemeClr val="bg1"/>
                </a:solidFill>
                <a:latin typeface="Calibri" pitchFamily="34" charset="0"/>
              </a:rPr>
              <a:t>more </a:t>
            </a:r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</a:rPr>
              <a:t>than </a:t>
            </a:r>
            <a:r>
              <a:rPr lang="en-US" sz="2400" b="1" dirty="0">
                <a:solidFill>
                  <a:schemeClr val="bg1"/>
                </a:solidFill>
                <a:latin typeface="Calibri" pitchFamily="34" charset="0"/>
              </a:rPr>
              <a:t>850 </a:t>
            </a:r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</a:rPr>
              <a:t>students </a:t>
            </a:r>
            <a:r>
              <a:rPr lang="en-US" sz="2400" b="1" dirty="0">
                <a:solidFill>
                  <a:schemeClr val="bg1"/>
                </a:solidFill>
                <a:latin typeface="Calibri" pitchFamily="34" charset="0"/>
              </a:rPr>
              <a:t>per </a:t>
            </a:r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</a:rPr>
              <a:t>year</a:t>
            </a:r>
            <a:endParaRPr lang="es-ES" sz="28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" name="Rectángulo 9"/>
          <p:cNvSpPr/>
          <p:nvPr/>
        </p:nvSpPr>
        <p:spPr bwMode="auto">
          <a:xfrm>
            <a:off x="160305" y="2005507"/>
            <a:ext cx="72211" cy="72008"/>
          </a:xfrm>
          <a:prstGeom prst="rect">
            <a:avLst/>
          </a:prstGeom>
          <a:solidFill>
            <a:srgbClr val="FE962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1" name="Rectángulo 10"/>
          <p:cNvSpPr/>
          <p:nvPr/>
        </p:nvSpPr>
        <p:spPr bwMode="auto">
          <a:xfrm>
            <a:off x="160305" y="2359806"/>
            <a:ext cx="72211" cy="72008"/>
          </a:xfrm>
          <a:prstGeom prst="rect">
            <a:avLst/>
          </a:prstGeom>
          <a:solidFill>
            <a:srgbClr val="FE962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230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4" name="Rectangle 5"/>
          <p:cNvSpPr>
            <a:spLocks noChangeArrowheads="1"/>
          </p:cNvSpPr>
          <p:nvPr/>
        </p:nvSpPr>
        <p:spPr bwMode="auto">
          <a:xfrm>
            <a:off x="242153" y="89693"/>
            <a:ext cx="4103688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40000"/>
              </a:spcBef>
              <a:buFont typeface="Wingdings 2" pitchFamily="18" charset="2"/>
              <a:buChar char="®"/>
            </a:pPr>
            <a:endParaRPr lang="en-GB" dirty="0">
              <a:solidFill>
                <a:srgbClr val="006666"/>
              </a:solidFill>
              <a:latin typeface="Calibri" pitchFamily="34" charset="0"/>
            </a:endParaRPr>
          </a:p>
        </p:txBody>
      </p:sp>
      <p:sp>
        <p:nvSpPr>
          <p:cNvPr id="32775" name="Rectangle 5"/>
          <p:cNvSpPr>
            <a:spLocks noChangeArrowheads="1"/>
          </p:cNvSpPr>
          <p:nvPr/>
        </p:nvSpPr>
        <p:spPr bwMode="auto">
          <a:xfrm>
            <a:off x="4808984" y="1340768"/>
            <a:ext cx="4536504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s-ES" sz="2400" dirty="0">
              <a:solidFill>
                <a:srgbClr val="006666"/>
              </a:solidFill>
              <a:latin typeface="Calibri" panose="020F0502020204030204" pitchFamily="34" charset="0"/>
            </a:endParaRPr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992560" y="44450"/>
            <a:ext cx="82089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endParaRPr lang="es-ES" sz="4000" b="1" dirty="0">
              <a:solidFill>
                <a:srgbClr val="006666"/>
              </a:solidFill>
              <a:latin typeface="Calibri" pitchFamily="34" charset="0"/>
            </a:endParaRPr>
          </a:p>
        </p:txBody>
      </p:sp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US as a strategic </a:t>
            </a:r>
            <a:r>
              <a:rPr lang="en-US" dirty="0" smtClean="0"/>
              <a:t>partner</a:t>
            </a:r>
            <a:endParaRPr lang="es-ES" dirty="0"/>
          </a:p>
        </p:txBody>
      </p:sp>
      <p:sp>
        <p:nvSpPr>
          <p:cNvPr id="7" name="6 Marcador de contenido"/>
          <p:cNvSpPr>
            <a:spLocks noGrp="1"/>
          </p:cNvSpPr>
          <p:nvPr>
            <p:ph sz="half" idx="1"/>
          </p:nvPr>
        </p:nvSpPr>
        <p:spPr>
          <a:xfrm>
            <a:off x="284667" y="1412777"/>
            <a:ext cx="4308293" cy="1619820"/>
          </a:xfrm>
        </p:spPr>
        <p:txBody>
          <a:bodyPr/>
          <a:lstStyle/>
          <a:p>
            <a:pPr indent="-249238">
              <a:buClr>
                <a:schemeClr val="accent2"/>
              </a:buClr>
            </a:pPr>
            <a:r>
              <a:rPr lang="en-US" sz="1800" dirty="0"/>
              <a:t>Student exchange agreements with many prestigious US Universities</a:t>
            </a:r>
          </a:p>
          <a:p>
            <a:pPr indent="-249238">
              <a:buClr>
                <a:schemeClr val="accent2"/>
              </a:buClr>
            </a:pPr>
            <a:r>
              <a:rPr lang="en-US" sz="1800" dirty="0"/>
              <a:t>About </a:t>
            </a:r>
            <a:r>
              <a:rPr lang="en-US" sz="1800" dirty="0" smtClean="0"/>
              <a:t>40 </a:t>
            </a:r>
            <a:r>
              <a:rPr lang="en-US" sz="1800" dirty="0"/>
              <a:t>incoming US regular students per academic year</a:t>
            </a:r>
          </a:p>
          <a:p>
            <a:pPr marL="0" indent="0">
              <a:buNone/>
            </a:pPr>
            <a:endParaRPr lang="es-ES" sz="1800" dirty="0"/>
          </a:p>
        </p:txBody>
      </p:sp>
      <p:sp>
        <p:nvSpPr>
          <p:cNvPr id="8" name="7 Marcador de contenido"/>
          <p:cNvSpPr>
            <a:spLocks noGrp="1"/>
          </p:cNvSpPr>
          <p:nvPr>
            <p:ph sz="half" idx="2"/>
          </p:nvPr>
        </p:nvSpPr>
        <p:spPr>
          <a:xfrm>
            <a:off x="5097041" y="1187450"/>
            <a:ext cx="4381500" cy="5328592"/>
          </a:xfrm>
        </p:spPr>
        <p:txBody>
          <a:bodyPr/>
          <a:lstStyle/>
          <a:p>
            <a:pPr indent="-249238">
              <a:lnSpc>
                <a:spcPts val="1900"/>
              </a:lnSpc>
              <a:buClr>
                <a:schemeClr val="accent3"/>
              </a:buClr>
            </a:pPr>
            <a:r>
              <a:rPr lang="en-US" sz="1600" dirty="0"/>
              <a:t>Cornell University</a:t>
            </a:r>
          </a:p>
          <a:p>
            <a:pPr indent="-249238">
              <a:lnSpc>
                <a:spcPts val="1900"/>
              </a:lnSpc>
              <a:buClr>
                <a:schemeClr val="accent3"/>
              </a:buClr>
            </a:pPr>
            <a:r>
              <a:rPr lang="en-US" sz="1600" dirty="0"/>
              <a:t>University of Pennsylvania</a:t>
            </a:r>
          </a:p>
          <a:p>
            <a:pPr indent="-249238">
              <a:lnSpc>
                <a:spcPts val="1900"/>
              </a:lnSpc>
              <a:buClr>
                <a:schemeClr val="accent3"/>
              </a:buClr>
            </a:pPr>
            <a:r>
              <a:rPr lang="en-US" sz="1600" dirty="0"/>
              <a:t>Brown University</a:t>
            </a:r>
          </a:p>
          <a:p>
            <a:pPr indent="-249238">
              <a:lnSpc>
                <a:spcPts val="1900"/>
              </a:lnSpc>
              <a:buClr>
                <a:schemeClr val="accent3"/>
              </a:buClr>
            </a:pPr>
            <a:r>
              <a:rPr lang="en-US" sz="1600" dirty="0"/>
              <a:t>Princeton University</a:t>
            </a:r>
          </a:p>
          <a:p>
            <a:pPr indent="-249238">
              <a:lnSpc>
                <a:spcPts val="1900"/>
              </a:lnSpc>
              <a:buClr>
                <a:schemeClr val="accent3"/>
              </a:buClr>
            </a:pPr>
            <a:r>
              <a:rPr lang="en-US" sz="1600" dirty="0"/>
              <a:t>Harvard University</a:t>
            </a:r>
          </a:p>
          <a:p>
            <a:pPr indent="-249238">
              <a:lnSpc>
                <a:spcPts val="1900"/>
              </a:lnSpc>
              <a:buClr>
                <a:schemeClr val="accent3"/>
              </a:buClr>
            </a:pPr>
            <a:r>
              <a:rPr lang="en-US" sz="1600" dirty="0"/>
              <a:t>University of North Carolina- Charlotte</a:t>
            </a:r>
          </a:p>
          <a:p>
            <a:pPr indent="-249238">
              <a:lnSpc>
                <a:spcPts val="1900"/>
              </a:lnSpc>
              <a:buClr>
                <a:schemeClr val="accent3"/>
              </a:buClr>
            </a:pPr>
            <a:r>
              <a:rPr lang="en-US" sz="1600" dirty="0"/>
              <a:t>University of Miami</a:t>
            </a:r>
          </a:p>
          <a:p>
            <a:pPr indent="-249238">
              <a:lnSpc>
                <a:spcPts val="1900"/>
              </a:lnSpc>
              <a:buClr>
                <a:schemeClr val="accent3"/>
              </a:buClr>
            </a:pPr>
            <a:r>
              <a:rPr lang="en-US" sz="1600" dirty="0"/>
              <a:t>State University of New York (Buffalo)</a:t>
            </a:r>
          </a:p>
          <a:p>
            <a:pPr indent="-249238">
              <a:lnSpc>
                <a:spcPts val="1900"/>
              </a:lnSpc>
              <a:buClr>
                <a:schemeClr val="accent3"/>
              </a:buClr>
            </a:pPr>
            <a:r>
              <a:rPr lang="en-US" sz="1600" dirty="0"/>
              <a:t>Oregon State University</a:t>
            </a:r>
          </a:p>
          <a:p>
            <a:pPr indent="-249238">
              <a:lnSpc>
                <a:spcPts val="1900"/>
              </a:lnSpc>
              <a:buClr>
                <a:schemeClr val="accent3"/>
              </a:buClr>
            </a:pPr>
            <a:r>
              <a:rPr lang="en-US" sz="1600" dirty="0"/>
              <a:t>University of California, Berkeley</a:t>
            </a:r>
          </a:p>
          <a:p>
            <a:pPr indent="-249238">
              <a:lnSpc>
                <a:spcPts val="1900"/>
              </a:lnSpc>
              <a:buClr>
                <a:schemeClr val="accent3"/>
              </a:buClr>
            </a:pPr>
            <a:r>
              <a:rPr lang="en-US" sz="1600" dirty="0"/>
              <a:t>The University of Texas at Austin</a:t>
            </a:r>
          </a:p>
          <a:p>
            <a:pPr indent="-249238">
              <a:lnSpc>
                <a:spcPts val="1900"/>
              </a:lnSpc>
              <a:buClr>
                <a:schemeClr val="accent3"/>
              </a:buClr>
            </a:pPr>
            <a:r>
              <a:rPr lang="en-US" sz="1600" dirty="0"/>
              <a:t>University of Rhode Island</a:t>
            </a:r>
          </a:p>
          <a:p>
            <a:pPr indent="-249238">
              <a:lnSpc>
                <a:spcPts val="1900"/>
              </a:lnSpc>
              <a:buClr>
                <a:schemeClr val="accent3"/>
              </a:buClr>
            </a:pPr>
            <a:r>
              <a:rPr lang="en-US" sz="1600" dirty="0"/>
              <a:t>Western Michigan University</a:t>
            </a:r>
          </a:p>
          <a:p>
            <a:pPr indent="-249238">
              <a:lnSpc>
                <a:spcPts val="1900"/>
              </a:lnSpc>
              <a:buClr>
                <a:schemeClr val="accent3"/>
              </a:buClr>
            </a:pPr>
            <a:r>
              <a:rPr lang="en-US" sz="1600" dirty="0"/>
              <a:t>University of Central Florida  </a:t>
            </a:r>
          </a:p>
          <a:p>
            <a:pPr indent="-249238">
              <a:lnSpc>
                <a:spcPts val="1900"/>
              </a:lnSpc>
              <a:buClr>
                <a:schemeClr val="accent3"/>
              </a:buClr>
            </a:pPr>
            <a:r>
              <a:rPr lang="en-US" sz="1600" dirty="0"/>
              <a:t>University of North Florida </a:t>
            </a:r>
          </a:p>
          <a:p>
            <a:pPr indent="-249238">
              <a:lnSpc>
                <a:spcPts val="1900"/>
              </a:lnSpc>
              <a:buClr>
                <a:schemeClr val="accent3"/>
              </a:buClr>
            </a:pPr>
            <a:r>
              <a:rPr lang="en-US" sz="1600" dirty="0"/>
              <a:t>Baylor University, Texas</a:t>
            </a:r>
          </a:p>
          <a:p>
            <a:pPr indent="-249238">
              <a:lnSpc>
                <a:spcPts val="1900"/>
              </a:lnSpc>
              <a:buClr>
                <a:schemeClr val="accent3"/>
              </a:buClr>
            </a:pPr>
            <a:r>
              <a:rPr lang="en-US" sz="1600" dirty="0"/>
              <a:t>Whittier College, Los Angeles (CA</a:t>
            </a:r>
            <a:r>
              <a:rPr lang="en-US" sz="1600" dirty="0" smtClean="0"/>
              <a:t>)</a:t>
            </a:r>
          </a:p>
          <a:p>
            <a:pPr indent="-249238">
              <a:lnSpc>
                <a:spcPts val="1900"/>
              </a:lnSpc>
              <a:buClr>
                <a:schemeClr val="accent3"/>
              </a:buClr>
            </a:pPr>
            <a:r>
              <a:rPr lang="en-US" sz="1600" dirty="0" smtClean="0"/>
              <a:t>University of Tulsa, Oklahoma</a:t>
            </a:r>
          </a:p>
          <a:p>
            <a:pPr indent="-249238">
              <a:lnSpc>
                <a:spcPts val="1900"/>
              </a:lnSpc>
              <a:buClr>
                <a:schemeClr val="accent3"/>
              </a:buClr>
            </a:pPr>
            <a:r>
              <a:rPr lang="en-US" sz="1600" dirty="0" smtClean="0"/>
              <a:t>University of Pittsburgh, PA</a:t>
            </a:r>
            <a:endParaRPr lang="en-US" sz="1600" dirty="0"/>
          </a:p>
          <a:p>
            <a:endParaRPr lang="es-ES" sz="1800" dirty="0"/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94" y="2853657"/>
            <a:ext cx="4714008" cy="3023616"/>
          </a:xfrm>
          <a:prstGeom prst="rect">
            <a:avLst/>
          </a:prstGeom>
        </p:spPr>
      </p:pic>
      <p:sp>
        <p:nvSpPr>
          <p:cNvPr id="2" name="1 Flecha abajo"/>
          <p:cNvSpPr/>
          <p:nvPr/>
        </p:nvSpPr>
        <p:spPr bwMode="auto">
          <a:xfrm rot="5697855">
            <a:off x="1649851" y="3811895"/>
            <a:ext cx="170631" cy="1170736"/>
          </a:xfrm>
          <a:prstGeom prst="downArrow">
            <a:avLst/>
          </a:prstGeom>
          <a:solidFill>
            <a:srgbClr val="FE962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3" name="2 Elipse"/>
          <p:cNvSpPr/>
          <p:nvPr/>
        </p:nvSpPr>
        <p:spPr bwMode="auto">
          <a:xfrm>
            <a:off x="2254606" y="4374930"/>
            <a:ext cx="144016" cy="144016"/>
          </a:xfrm>
          <a:prstGeom prst="ellipse">
            <a:avLst/>
          </a:prstGeom>
          <a:solidFill>
            <a:srgbClr val="FE962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125538" y="44450"/>
            <a:ext cx="82089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endParaRPr lang="es-ES" sz="4400" b="1" dirty="0">
              <a:solidFill>
                <a:srgbClr val="006666"/>
              </a:solidFill>
              <a:latin typeface="Calibri" panose="020F0502020204030204" pitchFamily="34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63717" y="1466781"/>
            <a:ext cx="943292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 eaLnBrk="1" hangingPunct="1">
              <a:spcBef>
                <a:spcPts val="0"/>
              </a:spcBef>
              <a:buFont typeface="Wingdings 2" pitchFamily="18" charset="2"/>
              <a:buNone/>
            </a:pPr>
            <a:r>
              <a:rPr lang="es-ES" sz="2800" b="1" dirty="0" err="1" smtClean="0">
                <a:solidFill>
                  <a:schemeClr val="accent2"/>
                </a:solidFill>
                <a:latin typeface="Calibri" panose="020F0502020204030204" pitchFamily="34" charset="0"/>
              </a:rPr>
              <a:t>Our</a:t>
            </a:r>
            <a:r>
              <a:rPr lang="es-ES" sz="2800" b="1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es-ES" sz="2800" b="1" dirty="0" err="1" smtClean="0">
                <a:solidFill>
                  <a:schemeClr val="accent2"/>
                </a:solidFill>
                <a:latin typeface="Calibri" panose="020F0502020204030204" pitchFamily="34" charset="0"/>
              </a:rPr>
              <a:t>goal</a:t>
            </a:r>
            <a:r>
              <a:rPr lang="es-ES" sz="2800" b="1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: </a:t>
            </a:r>
          </a:p>
          <a:p>
            <a:pPr marL="342900" indent="-342900" algn="ctr" eaLnBrk="1" hangingPunct="1">
              <a:spcBef>
                <a:spcPts val="0"/>
              </a:spcBef>
              <a:buFont typeface="Wingdings 2" pitchFamily="18" charset="2"/>
              <a:buNone/>
            </a:pPr>
            <a:r>
              <a:rPr lang="es-ES" sz="2800" b="1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To </a:t>
            </a:r>
            <a:r>
              <a:rPr lang="es-ES" sz="2800" b="1" dirty="0" err="1" smtClean="0">
                <a:solidFill>
                  <a:schemeClr val="accent2"/>
                </a:solidFill>
                <a:latin typeface="Calibri" panose="020F0502020204030204" pitchFamily="34" charset="0"/>
              </a:rPr>
              <a:t>enhance</a:t>
            </a:r>
            <a:r>
              <a:rPr lang="es-ES" sz="2800" b="1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 English </a:t>
            </a:r>
            <a:r>
              <a:rPr lang="es-ES" sz="2800" b="1" dirty="0" err="1" smtClean="0">
                <a:solidFill>
                  <a:schemeClr val="accent2"/>
                </a:solidFill>
                <a:latin typeface="Calibri" panose="020F0502020204030204" pitchFamily="34" charset="0"/>
              </a:rPr>
              <a:t>Proficiency</a:t>
            </a:r>
            <a:r>
              <a:rPr lang="es-ES" sz="2800" b="1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es-ES" sz="2800" b="1" dirty="0" err="1" smtClean="0">
                <a:solidFill>
                  <a:schemeClr val="accent2"/>
                </a:solidFill>
                <a:latin typeface="Calibri" panose="020F0502020204030204" pitchFamily="34" charset="0"/>
              </a:rPr>
              <a:t>among</a:t>
            </a:r>
            <a:r>
              <a:rPr lang="es-ES" sz="2800" b="1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 UC </a:t>
            </a:r>
            <a:r>
              <a:rPr lang="es-ES" sz="2800" b="1" dirty="0" err="1" smtClean="0">
                <a:solidFill>
                  <a:schemeClr val="accent2"/>
                </a:solidFill>
                <a:latin typeface="Calibri" panose="020F0502020204030204" pitchFamily="34" charset="0"/>
              </a:rPr>
              <a:t>members</a:t>
            </a:r>
            <a:endParaRPr lang="es-ES" sz="2800" b="1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UC </a:t>
            </a:r>
            <a:r>
              <a:rPr lang="es-ES" dirty="0" err="1"/>
              <a:t>Language</a:t>
            </a:r>
            <a:r>
              <a:rPr lang="es-ES" dirty="0"/>
              <a:t> </a:t>
            </a:r>
            <a:r>
              <a:rPr lang="es-ES" dirty="0" err="1" smtClean="0"/>
              <a:t>policy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63717" y="2564903"/>
            <a:ext cx="9613819" cy="3960441"/>
          </a:xfrm>
        </p:spPr>
        <p:txBody>
          <a:bodyPr/>
          <a:lstStyle/>
          <a:p>
            <a:pPr>
              <a:buClr>
                <a:schemeClr val="accent3"/>
              </a:buClr>
            </a:pPr>
            <a:r>
              <a:rPr lang="en-US" sz="2400" dirty="0" smtClean="0"/>
              <a:t>UC </a:t>
            </a:r>
            <a:r>
              <a:rPr lang="en-US" sz="2400" dirty="0"/>
              <a:t>is doing a major effort to improve the use of English at all </a:t>
            </a:r>
            <a:r>
              <a:rPr lang="en-US" sz="2400" dirty="0" smtClean="0"/>
              <a:t>levels</a:t>
            </a:r>
            <a:endParaRPr lang="en-US" sz="2400" dirty="0"/>
          </a:p>
          <a:p>
            <a:pPr>
              <a:buClr>
                <a:schemeClr val="accent3"/>
              </a:buClr>
            </a:pPr>
            <a:r>
              <a:rPr lang="en-US" sz="2400" dirty="0" smtClean="0"/>
              <a:t>Undergraduates </a:t>
            </a:r>
            <a:r>
              <a:rPr lang="en-US" sz="2400" dirty="0"/>
              <a:t>are required to </a:t>
            </a:r>
            <a:r>
              <a:rPr lang="en-US" sz="2400" dirty="0" smtClean="0"/>
              <a:t>achieve an independent </a:t>
            </a:r>
            <a:r>
              <a:rPr lang="en-US" sz="2400" dirty="0"/>
              <a:t>level of English before graduation</a:t>
            </a:r>
          </a:p>
          <a:p>
            <a:pPr>
              <a:buClr>
                <a:schemeClr val="accent3"/>
              </a:buClr>
            </a:pPr>
            <a:r>
              <a:rPr lang="en-US" sz="2400" dirty="0"/>
              <a:t>UC finances a variety of English training courses, </a:t>
            </a:r>
            <a:r>
              <a:rPr lang="en-US" sz="2400" dirty="0" smtClean="0"/>
              <a:t>reaching </a:t>
            </a:r>
            <a:r>
              <a:rPr lang="en-US" sz="2400" dirty="0"/>
              <a:t>around one thousand students per </a:t>
            </a:r>
            <a:r>
              <a:rPr lang="en-US" sz="2400" dirty="0" smtClean="0"/>
              <a:t>year</a:t>
            </a:r>
            <a:endParaRPr lang="en-US" sz="2400" dirty="0"/>
          </a:p>
          <a:p>
            <a:pPr>
              <a:buClr>
                <a:schemeClr val="accent3"/>
              </a:buClr>
            </a:pPr>
            <a:r>
              <a:rPr lang="en-US" sz="2400" dirty="0" smtClean="0"/>
              <a:t>Increasing offer in English in all degrees</a:t>
            </a:r>
            <a:endParaRPr lang="en-US" sz="2400" dirty="0"/>
          </a:p>
          <a:p>
            <a:pPr>
              <a:buClr>
                <a:schemeClr val="accent3"/>
              </a:buClr>
            </a:pPr>
            <a:r>
              <a:rPr lang="en-US" sz="2400" dirty="0" smtClean="0"/>
              <a:t>UC evaluates the ability </a:t>
            </a:r>
            <a:r>
              <a:rPr lang="en-US" sz="2400" dirty="0"/>
              <a:t>of its staff to teach in English. Around </a:t>
            </a:r>
            <a:r>
              <a:rPr lang="en-US" sz="2400" dirty="0" smtClean="0"/>
              <a:t>320 teachers </a:t>
            </a:r>
            <a:r>
              <a:rPr lang="en-US" sz="2400" dirty="0"/>
              <a:t>have been </a:t>
            </a:r>
            <a:r>
              <a:rPr lang="en-US" sz="2400" dirty="0" smtClean="0"/>
              <a:t>certified</a:t>
            </a:r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115355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183464" y="5541691"/>
            <a:ext cx="8352928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40000"/>
              </a:spcBef>
              <a:buFont typeface="Wingdings 2" pitchFamily="18" charset="2"/>
              <a:buNone/>
            </a:pPr>
            <a:r>
              <a:rPr lang="en-GB" sz="2200" b="1" dirty="0" smtClean="0">
                <a:latin typeface="Calibri" pitchFamily="34" charset="0"/>
              </a:rPr>
              <a:t>        </a:t>
            </a:r>
            <a:endParaRPr lang="en-GB" sz="2400" dirty="0">
              <a:solidFill>
                <a:srgbClr val="006666"/>
              </a:solidFill>
              <a:latin typeface="Calibri" pitchFamily="34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992560" y="44450"/>
            <a:ext cx="82089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endParaRPr lang="es-ES" sz="4000" b="1" dirty="0">
              <a:solidFill>
                <a:srgbClr val="006666"/>
              </a:solidFill>
              <a:latin typeface="Calibri" pitchFamily="34" charset="0"/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7301879" y="1684089"/>
            <a:ext cx="2907705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 smtClean="0">
                <a:latin typeface="Calibri" panose="020F0502020204030204" pitchFamily="34" charset="0"/>
              </a:rPr>
              <a:t>UC-CU</a:t>
            </a:r>
          </a:p>
          <a:p>
            <a:endParaRPr lang="es-ES" sz="1100" dirty="0" smtClean="0">
              <a:latin typeface="Calibri" panose="020F0502020204030204" pitchFamily="34" charset="0"/>
            </a:endParaRPr>
          </a:p>
          <a:p>
            <a:r>
              <a:rPr lang="es-ES" sz="1800" dirty="0" smtClean="0">
                <a:solidFill>
                  <a:srgbClr val="006666"/>
                </a:solidFill>
                <a:latin typeface="Calibri" panose="020F0502020204030204" pitchFamily="34" charset="0"/>
              </a:rPr>
              <a:t>CORNELL-CANTABRIA </a:t>
            </a:r>
          </a:p>
          <a:p>
            <a:r>
              <a:rPr lang="es-ES" sz="1800" dirty="0" smtClean="0">
                <a:solidFill>
                  <a:srgbClr val="006666"/>
                </a:solidFill>
                <a:latin typeface="Calibri" panose="020F0502020204030204" pitchFamily="34" charset="0"/>
              </a:rPr>
              <a:t>EXCHANGE PROGRAM</a:t>
            </a:r>
          </a:p>
          <a:p>
            <a:r>
              <a:rPr lang="es-ES" sz="1800" dirty="0" smtClean="0">
                <a:solidFill>
                  <a:srgbClr val="006666"/>
                </a:solidFill>
                <a:latin typeface="Calibri" panose="020F0502020204030204" pitchFamily="34" charset="0"/>
              </a:rPr>
              <a:t>IN CIVIL ENGINEERING </a:t>
            </a:r>
            <a:endParaRPr lang="es-ES" sz="1800" dirty="0">
              <a:solidFill>
                <a:srgbClr val="006666"/>
              </a:solidFill>
              <a:latin typeface="Calibri" panose="020F0502020204030204" pitchFamily="34" charset="0"/>
            </a:endParaRPr>
          </a:p>
        </p:txBody>
      </p:sp>
      <p:pic>
        <p:nvPicPr>
          <p:cNvPr id="17419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68177" y="2354689"/>
            <a:ext cx="661694" cy="665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1" name="Picture 13" descr="Cornell_Seal_Blac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7176" y="1562601"/>
            <a:ext cx="692695" cy="692696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UC: Academic offer in </a:t>
            </a:r>
            <a:r>
              <a:rPr lang="en-US" dirty="0" smtClean="0"/>
              <a:t>English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44488" y="1556792"/>
            <a:ext cx="9018058" cy="5472608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 smtClean="0">
                <a:solidFill>
                  <a:schemeClr val="accent2"/>
                </a:solidFill>
              </a:rPr>
              <a:t>PROGRAMS </a:t>
            </a:r>
            <a:r>
              <a:rPr lang="en-US" sz="2800" b="1" dirty="0">
                <a:solidFill>
                  <a:schemeClr val="accent2"/>
                </a:solidFill>
              </a:rPr>
              <a:t>TAUGHT IN ENGLISH</a:t>
            </a:r>
          </a:p>
          <a:p>
            <a:pPr>
              <a:buClr>
                <a:schemeClr val="accent1"/>
              </a:buClr>
            </a:pPr>
            <a:r>
              <a:rPr lang="en-US" sz="2000" dirty="0"/>
              <a:t>Advanced Diploma in Economics</a:t>
            </a:r>
          </a:p>
          <a:p>
            <a:pPr>
              <a:buClr>
                <a:schemeClr val="accent1"/>
              </a:buClr>
            </a:pPr>
            <a:r>
              <a:rPr lang="en-US" sz="2000" dirty="0"/>
              <a:t>Chemical </a:t>
            </a:r>
            <a:r>
              <a:rPr lang="en-US" sz="2000" dirty="0" smtClean="0"/>
              <a:t>Engineering</a:t>
            </a:r>
          </a:p>
          <a:p>
            <a:pPr>
              <a:buClr>
                <a:schemeClr val="accent1"/>
              </a:buClr>
            </a:pPr>
            <a:r>
              <a:rPr lang="en-US" sz="2000" dirty="0"/>
              <a:t>Civil </a:t>
            </a:r>
            <a:r>
              <a:rPr lang="en-US" sz="2000" dirty="0" smtClean="0"/>
              <a:t>Engineering</a:t>
            </a:r>
          </a:p>
          <a:p>
            <a:pPr>
              <a:buClr>
                <a:schemeClr val="accent1"/>
              </a:buClr>
            </a:pPr>
            <a:r>
              <a:rPr lang="en-US" sz="2000" dirty="0" smtClean="0"/>
              <a:t>Education</a:t>
            </a:r>
          </a:p>
          <a:p>
            <a:pPr>
              <a:buClr>
                <a:schemeClr val="accent1"/>
              </a:buClr>
            </a:pPr>
            <a:r>
              <a:rPr lang="en-US" sz="2000" dirty="0"/>
              <a:t>European Business and </a:t>
            </a:r>
            <a:r>
              <a:rPr lang="en-US" sz="2000" dirty="0" smtClean="0"/>
              <a:t>Economics</a:t>
            </a:r>
          </a:p>
          <a:p>
            <a:pPr>
              <a:buClr>
                <a:schemeClr val="accent1"/>
              </a:buClr>
            </a:pPr>
            <a:r>
              <a:rPr lang="en-US" sz="2000" dirty="0"/>
              <a:t>Industrial Engineering and </a:t>
            </a:r>
            <a:r>
              <a:rPr lang="en-US" sz="2000" dirty="0" smtClean="0"/>
              <a:t>Telecommunications</a:t>
            </a:r>
          </a:p>
          <a:p>
            <a:pPr>
              <a:buClr>
                <a:schemeClr val="accent1"/>
              </a:buClr>
            </a:pPr>
            <a:r>
              <a:rPr lang="en-US" sz="2000" dirty="0"/>
              <a:t>Physics, Mathematics &amp; Computer </a:t>
            </a:r>
            <a:r>
              <a:rPr lang="en-US" sz="2000" dirty="0" smtClean="0"/>
              <a:t>Science</a:t>
            </a:r>
          </a:p>
          <a:p>
            <a:pPr>
              <a:buClr>
                <a:schemeClr val="accent1"/>
              </a:buClr>
            </a:pPr>
            <a:r>
              <a:rPr lang="en-US" sz="2000" dirty="0" smtClean="0"/>
              <a:t>Pre-Med</a:t>
            </a:r>
          </a:p>
          <a:p>
            <a:pPr>
              <a:buClr>
                <a:schemeClr val="accent1"/>
              </a:buClr>
            </a:pPr>
            <a:r>
              <a:rPr lang="en-US" sz="2000" dirty="0"/>
              <a:t>Spanish History and Culture</a:t>
            </a:r>
          </a:p>
          <a:p>
            <a:pPr>
              <a:buClr>
                <a:schemeClr val="accent1"/>
              </a:buClr>
            </a:pPr>
            <a:r>
              <a:rPr lang="en-US" sz="2000" dirty="0" smtClean="0"/>
              <a:t>Increasing </a:t>
            </a:r>
            <a:r>
              <a:rPr lang="en-US" sz="2000" dirty="0"/>
              <a:t>offer in English in all d</a:t>
            </a:r>
            <a:r>
              <a:rPr lang="en-US" sz="2000" dirty="0" smtClean="0"/>
              <a:t>egrees</a:t>
            </a:r>
            <a:br>
              <a:rPr lang="en-US" sz="2000" dirty="0" smtClean="0"/>
            </a:br>
            <a:endParaRPr lang="en-US" dirty="0"/>
          </a:p>
          <a:p>
            <a:pPr marL="800100" lvl="2" indent="0">
              <a:buClr>
                <a:schemeClr val="accent1"/>
              </a:buClr>
              <a:buNone/>
            </a:pPr>
            <a:r>
              <a:rPr lang="en-US" sz="2000" dirty="0">
                <a:solidFill>
                  <a:srgbClr val="006666"/>
                </a:solidFill>
              </a:rPr>
              <a:t>http://web.unican.es/en/Studying/academic-offer/courses-taught-in-english</a:t>
            </a:r>
            <a:endParaRPr lang="en-US" sz="2800" dirty="0" smtClean="0">
              <a:solidFill>
                <a:srgbClr val="006666"/>
              </a:solidFill>
            </a:endParaRPr>
          </a:p>
        </p:txBody>
      </p:sp>
      <p:grpSp>
        <p:nvGrpSpPr>
          <p:cNvPr id="17" name="Grupo 16"/>
          <p:cNvGrpSpPr/>
          <p:nvPr/>
        </p:nvGrpSpPr>
        <p:grpSpPr>
          <a:xfrm>
            <a:off x="5467296" y="3602195"/>
            <a:ext cx="4073473" cy="2475401"/>
            <a:chOff x="6269191" y="3467767"/>
            <a:chExt cx="2752119" cy="1672430"/>
          </a:xfrm>
        </p:grpSpPr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59509">
              <a:off x="8199882" y="4147334"/>
              <a:ext cx="680908" cy="961949"/>
            </a:xfrm>
            <a:prstGeom prst="rect">
              <a:avLst/>
            </a:prstGeom>
          </p:spPr>
        </p:pic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69928">
              <a:off x="8059940" y="3971290"/>
              <a:ext cx="696835" cy="984450"/>
            </a:xfrm>
            <a:prstGeom prst="rect">
              <a:avLst/>
            </a:prstGeom>
          </p:spPr>
        </p:pic>
        <p:pic>
          <p:nvPicPr>
            <p:cNvPr id="15" name="Imagen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02541">
              <a:off x="7876428" y="3748729"/>
              <a:ext cx="678894" cy="959104"/>
            </a:xfrm>
            <a:prstGeom prst="rect">
              <a:avLst/>
            </a:prstGeom>
          </p:spPr>
        </p:pic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80236">
              <a:off x="7635606" y="3516747"/>
              <a:ext cx="690454" cy="975436"/>
            </a:xfrm>
            <a:prstGeom prst="rect">
              <a:avLst/>
            </a:prstGeom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7621">
              <a:off x="7364071" y="3467767"/>
              <a:ext cx="699945" cy="988843"/>
            </a:xfrm>
            <a:prstGeom prst="rect">
              <a:avLst/>
            </a:prstGeom>
          </p:spPr>
        </p:pic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66668">
              <a:off x="7072769" y="3550703"/>
              <a:ext cx="685717" cy="968744"/>
            </a:xfrm>
            <a:prstGeom prst="rect">
              <a:avLst/>
            </a:prstGeom>
          </p:spPr>
        </p:pic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15987">
              <a:off x="6869612" y="3622682"/>
              <a:ext cx="707896" cy="1000076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71705">
              <a:off x="6680483" y="3738811"/>
              <a:ext cx="688696" cy="972952"/>
            </a:xfrm>
            <a:prstGeom prst="rect">
              <a:avLst/>
            </a:prstGeom>
          </p:spPr>
        </p:pic>
        <p:pic>
          <p:nvPicPr>
            <p:cNvPr id="13" name="Imagen 12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3491">
              <a:off x="6462622" y="3929426"/>
              <a:ext cx="687055" cy="977005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86910">
              <a:off x="6269191" y="4179061"/>
              <a:ext cx="680805" cy="9611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459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4"/>
          <p:cNvSpPr>
            <a:spLocks noChangeArrowheads="1"/>
          </p:cNvSpPr>
          <p:nvPr/>
        </p:nvSpPr>
        <p:spPr bwMode="auto">
          <a:xfrm>
            <a:off x="4016896" y="106675"/>
            <a:ext cx="5616624" cy="79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endParaRPr lang="es-ES" sz="4400" b="1" dirty="0">
              <a:solidFill>
                <a:srgbClr val="813A86"/>
              </a:solidFill>
              <a:latin typeface="Calibri" panose="020F0502020204030204" pitchFamily="34" charset="0"/>
            </a:endParaRPr>
          </a:p>
        </p:txBody>
      </p:sp>
      <p:sp>
        <p:nvSpPr>
          <p:cNvPr id="39940" name="Rectangle 5"/>
          <p:cNvSpPr>
            <a:spLocks noChangeArrowheads="1"/>
          </p:cNvSpPr>
          <p:nvPr/>
        </p:nvSpPr>
        <p:spPr bwMode="auto">
          <a:xfrm>
            <a:off x="1064568" y="2060848"/>
            <a:ext cx="3744416" cy="4797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255588" eaLnBrk="1" hangingPunct="1"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University </a:t>
            </a:r>
            <a:r>
              <a:rPr lang="en-GB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library</a:t>
            </a:r>
            <a:endParaRPr lang="en-GB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  <a:p>
            <a:pPr marL="342900" indent="-255588" eaLnBrk="1" hangingPunct="1"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Extramural </a:t>
            </a:r>
            <a:r>
              <a:rPr lang="en-GB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services</a:t>
            </a:r>
            <a:endParaRPr lang="en-GB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  <a:p>
            <a:pPr marL="342900" indent="-255588" eaLnBrk="1" hangingPunct="1"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Cultural </a:t>
            </a:r>
            <a:r>
              <a:rPr lang="en-GB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activities</a:t>
            </a:r>
            <a:endParaRPr lang="en-GB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  <a:p>
            <a:pPr marL="342900" indent="-255588" eaLnBrk="1" hangingPunct="1"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Sports </a:t>
            </a:r>
            <a:r>
              <a:rPr lang="en-GB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services</a:t>
            </a:r>
            <a:endParaRPr lang="en-GB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  <a:p>
            <a:pPr marL="342900" indent="-255588" eaLnBrk="1" hangingPunct="1"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Computer </a:t>
            </a:r>
            <a:r>
              <a:rPr lang="en-GB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services</a:t>
            </a:r>
          </a:p>
          <a:p>
            <a:pPr marL="342900" indent="-255588" eaLnBrk="1" hangingPunct="1"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GB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Language </a:t>
            </a:r>
            <a:r>
              <a:rPr lang="en-GB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Center</a:t>
            </a:r>
            <a:r>
              <a:rPr lang="en-GB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 </a:t>
            </a:r>
            <a:endParaRPr lang="en-GB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  <a:p>
            <a:pPr marL="342900" indent="-255588" eaLnBrk="1" hangingPunct="1"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Psychological Attention Service for Students (SOUCAN</a:t>
            </a:r>
            <a:r>
              <a:rPr lang="en-GB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)</a:t>
            </a:r>
            <a:endParaRPr lang="en-GB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  <a:p>
            <a:pPr marL="342900" indent="-255588" eaLnBrk="1" hangingPunct="1"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Careers and Employment Information </a:t>
            </a:r>
            <a:r>
              <a:rPr lang="en-GB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Center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 (COIE</a:t>
            </a:r>
            <a:r>
              <a:rPr lang="en-GB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)</a:t>
            </a:r>
            <a:endParaRPr lang="en-GB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  <a:p>
            <a:pPr marL="342900" indent="-255588" eaLnBrk="1" hangingPunct="1"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Student Council and Association (CEUC</a:t>
            </a:r>
            <a:r>
              <a:rPr lang="en-GB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)</a:t>
            </a:r>
            <a:endParaRPr lang="en-GB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pic>
        <p:nvPicPr>
          <p:cNvPr id="5" name="Picture 2" descr="F:\FOTOS PARA PRESENTACIÓN\TELECO14 1205 01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5019" y="2924944"/>
            <a:ext cx="4849700" cy="3295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Taller de Teatro 3 (jmdelcampo 30 04 10)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6576" y="-53555"/>
            <a:ext cx="2736304" cy="190498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UC: </a:t>
            </a:r>
            <a:r>
              <a:rPr lang="es-ES" dirty="0" err="1" smtClean="0"/>
              <a:t>Student</a:t>
            </a:r>
            <a:r>
              <a:rPr lang="es-ES" dirty="0" smtClean="0"/>
              <a:t> </a:t>
            </a:r>
            <a:r>
              <a:rPr lang="es-ES" dirty="0" err="1" smtClean="0"/>
              <a:t>services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6652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3944888" y="1484784"/>
            <a:ext cx="59611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accent2"/>
                </a:solidFill>
                <a:latin typeface="+mn-lt"/>
              </a:rPr>
              <a:t>Oficina </a:t>
            </a:r>
            <a:r>
              <a:rPr lang="es-ES" sz="2400" b="1" dirty="0">
                <a:solidFill>
                  <a:schemeClr val="accent2"/>
                </a:solidFill>
                <a:latin typeface="+mn-lt"/>
              </a:rPr>
              <a:t>de Relaciones </a:t>
            </a:r>
            <a:r>
              <a:rPr lang="es-ES" sz="2400" b="1" dirty="0" smtClean="0">
                <a:solidFill>
                  <a:schemeClr val="accent2"/>
                </a:solidFill>
                <a:latin typeface="+mn-lt"/>
              </a:rPr>
              <a:t>Internacionales (ORI)</a:t>
            </a:r>
            <a:endParaRPr lang="es-ES" sz="2400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UC: </a:t>
            </a:r>
            <a:r>
              <a:rPr lang="es-ES" sz="4000" dirty="0" smtClean="0"/>
              <a:t>International </a:t>
            </a:r>
            <a:r>
              <a:rPr lang="es-ES" sz="4000" dirty="0" err="1" smtClean="0"/>
              <a:t>Relations</a:t>
            </a:r>
            <a:r>
              <a:rPr lang="es-ES" sz="4000" dirty="0" smtClean="0"/>
              <a:t> Office</a:t>
            </a:r>
            <a:endParaRPr lang="es-ES" dirty="0"/>
          </a:p>
        </p:txBody>
      </p:sp>
      <p:sp>
        <p:nvSpPr>
          <p:cNvPr id="4" name="3 Marcador de contenido"/>
          <p:cNvSpPr>
            <a:spLocks noGrp="1"/>
          </p:cNvSpPr>
          <p:nvPr>
            <p:ph idx="1"/>
          </p:nvPr>
        </p:nvSpPr>
        <p:spPr>
          <a:xfrm>
            <a:off x="5327306" y="2018457"/>
            <a:ext cx="4450230" cy="3786807"/>
          </a:xfrm>
        </p:spPr>
        <p:txBody>
          <a:bodyPr/>
          <a:lstStyle/>
          <a:p>
            <a:pPr indent="-255588">
              <a:buClr>
                <a:schemeClr val="accent1"/>
              </a:buClr>
            </a:pPr>
            <a:r>
              <a:rPr lang="en-US" sz="2400" dirty="0" smtClean="0"/>
              <a:t>Information </a:t>
            </a:r>
            <a:r>
              <a:rPr lang="en-US" sz="2400" dirty="0"/>
              <a:t>about application, visa requirements, insurance, etc.</a:t>
            </a:r>
          </a:p>
          <a:p>
            <a:pPr indent="-255588">
              <a:buClr>
                <a:schemeClr val="accent1"/>
              </a:buClr>
            </a:pPr>
            <a:r>
              <a:rPr lang="en-US" sz="2400" dirty="0" smtClean="0"/>
              <a:t>Administrative management</a:t>
            </a:r>
            <a:endParaRPr lang="en-US" sz="2400" dirty="0"/>
          </a:p>
          <a:p>
            <a:pPr indent="-255588">
              <a:buClr>
                <a:schemeClr val="accent1"/>
              </a:buClr>
            </a:pPr>
            <a:r>
              <a:rPr lang="en-US" sz="2400" dirty="0" smtClean="0"/>
              <a:t>Assists </a:t>
            </a:r>
            <a:r>
              <a:rPr lang="en-US" sz="2400" dirty="0"/>
              <a:t>students </a:t>
            </a:r>
            <a:r>
              <a:rPr lang="en-US" sz="2400" dirty="0" smtClean="0"/>
              <a:t>with housing</a:t>
            </a:r>
            <a:endParaRPr lang="en-US" sz="2400" dirty="0"/>
          </a:p>
          <a:p>
            <a:pPr indent="-255588">
              <a:buClr>
                <a:schemeClr val="accent1"/>
              </a:buClr>
            </a:pPr>
            <a:r>
              <a:rPr lang="en-US" sz="2400" dirty="0" smtClean="0"/>
              <a:t>Issues </a:t>
            </a:r>
            <a:r>
              <a:rPr lang="en-US" sz="2400" dirty="0"/>
              <a:t>UC Identity </a:t>
            </a:r>
            <a:r>
              <a:rPr lang="en-US" sz="2400" dirty="0" smtClean="0"/>
              <a:t>card</a:t>
            </a:r>
          </a:p>
          <a:p>
            <a:pPr indent="-255588">
              <a:buClr>
                <a:schemeClr val="accent1"/>
              </a:buClr>
            </a:pPr>
            <a:r>
              <a:rPr lang="en-US" sz="2400" dirty="0"/>
              <a:t>R</a:t>
            </a:r>
            <a:r>
              <a:rPr lang="en-US" sz="2400" dirty="0" smtClean="0"/>
              <a:t>eference </a:t>
            </a:r>
            <a:r>
              <a:rPr lang="en-US" sz="2400" dirty="0"/>
              <a:t>point for foreign students before and during their stay at </a:t>
            </a:r>
            <a:r>
              <a:rPr lang="en-US" sz="2400" dirty="0" smtClean="0"/>
              <a:t>UC</a:t>
            </a:r>
            <a:endParaRPr lang="en-US" sz="2400" dirty="0"/>
          </a:p>
          <a:p>
            <a:pPr indent="-255588">
              <a:buClr>
                <a:schemeClr val="accent1"/>
              </a:buClr>
            </a:pPr>
            <a:endParaRPr lang="es-ES" sz="24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62491">
            <a:off x="2803043" y="2275456"/>
            <a:ext cx="2041996" cy="1531497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2471">
            <a:off x="251972" y="3736533"/>
            <a:ext cx="1987296" cy="1490472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337">
            <a:off x="2733734" y="3993730"/>
            <a:ext cx="2352457" cy="1764343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4985">
            <a:off x="1353651" y="4680021"/>
            <a:ext cx="1903730" cy="1421921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5247">
            <a:off x="427108" y="1328378"/>
            <a:ext cx="2874413" cy="1991115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8022">
            <a:off x="1463332" y="3074612"/>
            <a:ext cx="1759057" cy="1319293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CuadroTexto 7"/>
          <p:cNvSpPr txBox="1"/>
          <p:nvPr/>
        </p:nvSpPr>
        <p:spPr>
          <a:xfrm>
            <a:off x="936105" y="6310049"/>
            <a:ext cx="9129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7A77"/>
                </a:solidFill>
                <a:latin typeface="+mj-lt"/>
              </a:rPr>
              <a:t>http://web.unican.es/en/Studying/practicalities/the-uc-international-relations-office</a:t>
            </a:r>
          </a:p>
        </p:txBody>
      </p:sp>
    </p:spTree>
    <p:extLst>
      <p:ext uri="{BB962C8B-B14F-4D97-AF65-F5344CB8AC3E}">
        <p14:creationId xmlns:p14="http://schemas.microsoft.com/office/powerpoint/2010/main" val="581620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Imagen 7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196" y="836712"/>
            <a:ext cx="5463297" cy="445243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2480" y="260648"/>
            <a:ext cx="9361040" cy="432048"/>
          </a:xfrm>
        </p:spPr>
        <p:txBody>
          <a:bodyPr>
            <a:normAutofit fontScale="90000"/>
          </a:bodyPr>
          <a:lstStyle/>
          <a:p>
            <a:r>
              <a:rPr lang="es-ES" dirty="0" err="1" smtClean="0"/>
              <a:t>Find</a:t>
            </a:r>
            <a:r>
              <a:rPr lang="es-ES" dirty="0" smtClean="0"/>
              <a:t> </a:t>
            </a:r>
            <a:r>
              <a:rPr lang="es-ES" dirty="0" err="1" smtClean="0"/>
              <a:t>your</a:t>
            </a:r>
            <a:r>
              <a:rPr lang="es-ES" dirty="0" smtClean="0"/>
              <a:t> </a:t>
            </a:r>
            <a:r>
              <a:rPr lang="es-ES" dirty="0" err="1" smtClean="0"/>
              <a:t>reasons</a:t>
            </a:r>
            <a:r>
              <a:rPr lang="es-ES" dirty="0" smtClean="0"/>
              <a:t> to </a:t>
            </a:r>
            <a:r>
              <a:rPr lang="es-ES" dirty="0" err="1" smtClean="0"/>
              <a:t>choose</a:t>
            </a:r>
            <a:r>
              <a:rPr lang="es-ES" dirty="0" smtClean="0"/>
              <a:t> uc</a:t>
            </a:r>
            <a:endParaRPr lang="es-ES" dirty="0"/>
          </a:p>
        </p:txBody>
      </p:sp>
      <p:grpSp>
        <p:nvGrpSpPr>
          <p:cNvPr id="46" name="Grupo 45"/>
          <p:cNvGrpSpPr/>
          <p:nvPr/>
        </p:nvGrpSpPr>
        <p:grpSpPr>
          <a:xfrm>
            <a:off x="3244980" y="1556792"/>
            <a:ext cx="1679065" cy="1676190"/>
            <a:chOff x="4374061" y="1916832"/>
            <a:chExt cx="1679065" cy="167619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3" name="Imagen 4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6936" y="1916832"/>
              <a:ext cx="1676190" cy="1676190"/>
            </a:xfrm>
            <a:prstGeom prst="rect">
              <a:avLst/>
            </a:prstGeom>
          </p:spPr>
        </p:pic>
        <p:sp>
          <p:nvSpPr>
            <p:cNvPr id="41" name="CuadroTexto 40"/>
            <p:cNvSpPr txBox="1"/>
            <p:nvPr/>
          </p:nvSpPr>
          <p:spPr>
            <a:xfrm>
              <a:off x="4374061" y="2060848"/>
              <a:ext cx="1600707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A77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ACADEMIC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A77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EXCELLENCE</a:t>
              </a:r>
              <a:endPara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007A7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A </a:t>
              </a:r>
              <a:r>
                <a:rPr kumimoji="0" lang="es-ES" sz="1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varied</a:t>
              </a:r>
              <a:r>
                <a:rPr kumimoji="0" lang="es-E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 </a:t>
              </a:r>
              <a:r>
                <a:rPr kumimoji="0" lang="es-ES" sz="1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offer</a:t>
              </a:r>
              <a:r>
                <a:rPr kumimoji="0" lang="es-E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with</a:t>
              </a:r>
              <a:r>
                <a:rPr kumimoji="0" lang="es-E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 </a:t>
              </a:r>
              <a:r>
                <a:rPr kumimoji="0" lang="es-ES" sz="1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approachable</a:t>
              </a:r>
              <a:r>
                <a:rPr kumimoji="0" lang="es-E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teaching</a:t>
              </a:r>
              <a:r>
                <a:rPr kumimoji="0" lang="es-E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 staff</a:t>
              </a:r>
              <a:endPara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55" name="Grupo 54"/>
          <p:cNvGrpSpPr/>
          <p:nvPr/>
        </p:nvGrpSpPr>
        <p:grpSpPr>
          <a:xfrm>
            <a:off x="214580" y="836712"/>
            <a:ext cx="1734090" cy="1676190"/>
            <a:chOff x="776536" y="1412776"/>
            <a:chExt cx="1734090" cy="167619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3" name="Imagen 5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536" y="1412776"/>
              <a:ext cx="1676190" cy="1676190"/>
            </a:xfrm>
            <a:prstGeom prst="rect">
              <a:avLst/>
            </a:prstGeom>
          </p:spPr>
        </p:pic>
        <p:sp>
          <p:nvSpPr>
            <p:cNvPr id="54" name="CuadroTexto 53"/>
            <p:cNvSpPr txBox="1"/>
            <p:nvPr/>
          </p:nvSpPr>
          <p:spPr>
            <a:xfrm>
              <a:off x="909919" y="1628800"/>
              <a:ext cx="160070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A77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INTERNATIONAL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A77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ATMOSPHERE</a:t>
              </a:r>
              <a:endParaRPr kumimoji="0" lang="es-ES" sz="1300" b="1" i="0" u="none" strike="noStrike" kern="1200" cap="none" spc="0" normalizeH="0" baseline="0" noProof="0" dirty="0">
                <a:ln>
                  <a:noFill/>
                </a:ln>
                <a:solidFill>
                  <a:srgbClr val="007A7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Share </a:t>
              </a:r>
              <a:r>
                <a:rPr kumimoji="0" lang="es-ES" sz="1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experiences</a:t>
              </a:r>
              <a:r>
                <a:rPr kumimoji="0" lang="es-E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 </a:t>
              </a:r>
              <a:r>
                <a:rPr kumimoji="0" lang="es-ES" sz="1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with</a:t>
              </a:r>
              <a:r>
                <a:rPr kumimoji="0" lang="es-E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 </a:t>
              </a:r>
              <a:r>
                <a:rPr kumimoji="0" lang="es-ES" sz="1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students</a:t>
              </a:r>
              <a:r>
                <a:rPr kumimoji="0" lang="es-E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 </a:t>
              </a:r>
              <a:r>
                <a:rPr kumimoji="0" lang="es-ES" sz="1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from</a:t>
              </a:r>
              <a:r>
                <a:rPr kumimoji="0" lang="es-E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 </a:t>
              </a:r>
              <a:r>
                <a:rPr kumimoji="0" lang="es-ES" sz="1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five</a:t>
              </a:r>
              <a:r>
                <a:rPr kumimoji="0" lang="es-E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 </a:t>
              </a:r>
              <a:r>
                <a:rPr kumimoji="0" lang="es-ES" sz="1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continents</a:t>
              </a:r>
              <a:endPara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61" name="Grupo 60"/>
          <p:cNvGrpSpPr/>
          <p:nvPr/>
        </p:nvGrpSpPr>
        <p:grpSpPr>
          <a:xfrm>
            <a:off x="1148316" y="2728926"/>
            <a:ext cx="1892213" cy="1676190"/>
            <a:chOff x="562264" y="3342145"/>
            <a:chExt cx="1892213" cy="167619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9" name="Imagen 5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520" y="3342145"/>
              <a:ext cx="1676190" cy="1676190"/>
            </a:xfrm>
            <a:prstGeom prst="rect">
              <a:avLst/>
            </a:prstGeom>
          </p:spPr>
        </p:pic>
        <p:sp>
          <p:nvSpPr>
            <p:cNvPr id="60" name="CuadroTexto 59"/>
            <p:cNvSpPr txBox="1"/>
            <p:nvPr/>
          </p:nvSpPr>
          <p:spPr>
            <a:xfrm>
              <a:off x="562264" y="3429000"/>
              <a:ext cx="1892213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A77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RESEARCH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A77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IMPACT</a:t>
              </a:r>
              <a:endParaRPr kumimoji="0" lang="es-ES" sz="1300" b="1" i="0" u="none" strike="noStrike" kern="1200" cap="none" spc="0" normalizeH="0" baseline="0" noProof="0" dirty="0">
                <a:ln>
                  <a:noFill/>
                </a:ln>
                <a:solidFill>
                  <a:srgbClr val="007A7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High </a:t>
              </a:r>
              <a:r>
                <a:rPr kumimoji="0" lang="es-ES" sz="13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level</a:t>
              </a:r>
              <a:r>
                <a:rPr kumimoji="0" lang="es-E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 </a:t>
              </a:r>
              <a:r>
                <a:rPr kumimoji="0" lang="es-ES" sz="13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research</a:t>
              </a:r>
              <a:endParaRPr kumimoji="0" lang="es-ES" sz="1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3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applied</a:t>
              </a:r>
              <a:r>
                <a:rPr kumimoji="0" lang="es-E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 to </a:t>
              </a:r>
              <a:r>
                <a:rPr kumimoji="0" lang="es-ES" sz="13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the</a:t>
              </a:r>
              <a:r>
                <a:rPr kumimoji="0" lang="es-E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3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economic</a:t>
              </a:r>
              <a:r>
                <a:rPr kumimoji="0" lang="es-E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 and social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3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environment</a:t>
              </a:r>
              <a:endParaRPr kumimoji="0" lang="es-E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65" name="Grupo 64"/>
          <p:cNvGrpSpPr/>
          <p:nvPr/>
        </p:nvGrpSpPr>
        <p:grpSpPr>
          <a:xfrm>
            <a:off x="272480" y="4559190"/>
            <a:ext cx="1680925" cy="1676190"/>
            <a:chOff x="272480" y="4559190"/>
            <a:chExt cx="1680925" cy="167619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63" name="Imagen 6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480" y="4559190"/>
              <a:ext cx="1676190" cy="1676190"/>
            </a:xfrm>
            <a:prstGeom prst="rect">
              <a:avLst/>
            </a:prstGeom>
          </p:spPr>
        </p:pic>
        <p:sp>
          <p:nvSpPr>
            <p:cNvPr id="64" name="CuadroTexto 63"/>
            <p:cNvSpPr txBox="1"/>
            <p:nvPr/>
          </p:nvSpPr>
          <p:spPr>
            <a:xfrm>
              <a:off x="352698" y="4714511"/>
              <a:ext cx="1600707" cy="1415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A77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WELCOMING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A77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CAMPUS</a:t>
              </a:r>
              <a:endParaRPr kumimoji="0" lang="es-ES" sz="1300" b="1" i="0" u="none" strike="noStrike" kern="1200" cap="none" spc="0" normalizeH="0" baseline="0" noProof="0" dirty="0">
                <a:ln>
                  <a:noFill/>
                </a:ln>
                <a:solidFill>
                  <a:srgbClr val="007A7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Numerous</a:t>
              </a:r>
              <a:r>
                <a:rPr kumimoji="0" lang="es-E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 </a:t>
              </a:r>
              <a:r>
                <a:rPr kumimoji="0" lang="es-ES" sz="1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facilities</a:t>
              </a:r>
              <a:endParaRPr kumimoji="0" lang="es-E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and </a:t>
              </a:r>
              <a:r>
                <a:rPr kumimoji="0" lang="es-ES" sz="1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services</a:t>
              </a:r>
              <a:r>
                <a:rPr kumimoji="0" lang="es-E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 </a:t>
              </a:r>
              <a:r>
                <a:rPr kumimoji="0" lang="es-ES" sz="1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available</a:t>
              </a:r>
              <a:r>
                <a:rPr kumimoji="0" lang="es-E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 to </a:t>
              </a:r>
              <a:r>
                <a:rPr kumimoji="0" lang="es-ES" sz="1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students</a:t>
              </a:r>
              <a:endPara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72" name="Grupo 71"/>
          <p:cNvGrpSpPr/>
          <p:nvPr/>
        </p:nvGrpSpPr>
        <p:grpSpPr>
          <a:xfrm>
            <a:off x="3510959" y="4847020"/>
            <a:ext cx="1679065" cy="1676190"/>
            <a:chOff x="6135007" y="2883000"/>
            <a:chExt cx="1679065" cy="1676190"/>
          </a:xfrm>
        </p:grpSpPr>
        <p:pic>
          <p:nvPicPr>
            <p:cNvPr id="70" name="Imagen 6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7882" y="2883000"/>
              <a:ext cx="1676190" cy="167619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1" name="CuadroTexto 70"/>
            <p:cNvSpPr txBox="1"/>
            <p:nvPr/>
          </p:nvSpPr>
          <p:spPr>
            <a:xfrm>
              <a:off x="6135007" y="2929007"/>
              <a:ext cx="1600707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A77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ENGLISH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A77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FRIENDLY</a:t>
              </a:r>
              <a:endPara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007A7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Study</a:t>
              </a:r>
              <a:r>
                <a:rPr kumimoji="0" lang="es-E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 in English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while</a:t>
              </a:r>
              <a:r>
                <a:rPr kumimoji="0" lang="es-E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 </a:t>
              </a:r>
              <a:r>
                <a:rPr kumimoji="0" lang="es-ES" sz="1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you’re</a:t>
              </a:r>
              <a:r>
                <a:rPr kumimoji="0" lang="es-E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 </a:t>
              </a:r>
              <a:r>
                <a:rPr kumimoji="0" lang="es-ES" sz="1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learning</a:t>
              </a:r>
              <a:r>
                <a:rPr kumimoji="0" lang="es-E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 </a:t>
              </a:r>
              <a:r>
                <a:rPr kumimoji="0" lang="es-ES" sz="1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Spanish</a:t>
              </a:r>
              <a:r>
                <a:rPr kumimoji="0" lang="es-E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 </a:t>
              </a:r>
              <a:br>
                <a:rPr kumimoji="0" lang="es-E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</a:br>
              <a:r>
                <a:rPr kumimoji="0" lang="es-ES" sz="1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Or</a:t>
              </a:r>
              <a:r>
                <a:rPr kumimoji="0" lang="es-E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 vice versa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732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8"/>
            <a:ext cx="6199866" cy="473697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2480" y="260648"/>
            <a:ext cx="9361040" cy="432048"/>
          </a:xfrm>
        </p:spPr>
        <p:txBody>
          <a:bodyPr>
            <a:normAutofit fontScale="90000"/>
          </a:bodyPr>
          <a:lstStyle/>
          <a:p>
            <a:r>
              <a:rPr lang="es-ES" dirty="0" err="1" smtClean="0"/>
              <a:t>Find</a:t>
            </a:r>
            <a:r>
              <a:rPr lang="es-ES" dirty="0" smtClean="0"/>
              <a:t> </a:t>
            </a:r>
            <a:r>
              <a:rPr lang="es-ES" dirty="0" err="1" smtClean="0"/>
              <a:t>your</a:t>
            </a:r>
            <a:r>
              <a:rPr lang="es-ES" dirty="0" smtClean="0"/>
              <a:t> </a:t>
            </a:r>
            <a:r>
              <a:rPr lang="es-ES" dirty="0" err="1" smtClean="0"/>
              <a:t>reasons</a:t>
            </a:r>
            <a:r>
              <a:rPr lang="es-ES" dirty="0" smtClean="0"/>
              <a:t> to </a:t>
            </a:r>
            <a:r>
              <a:rPr lang="es-ES" dirty="0" err="1" smtClean="0"/>
              <a:t>choose</a:t>
            </a:r>
            <a:r>
              <a:rPr lang="es-ES" dirty="0" smtClean="0"/>
              <a:t> uc</a:t>
            </a:r>
            <a:endParaRPr lang="es-ES" dirty="0"/>
          </a:p>
        </p:txBody>
      </p:sp>
      <p:grpSp>
        <p:nvGrpSpPr>
          <p:cNvPr id="4" name="Grupo 3"/>
          <p:cNvGrpSpPr/>
          <p:nvPr/>
        </p:nvGrpSpPr>
        <p:grpSpPr>
          <a:xfrm>
            <a:off x="7926942" y="1316580"/>
            <a:ext cx="1706578" cy="1676190"/>
            <a:chOff x="7926942" y="1316580"/>
            <a:chExt cx="1706578" cy="167619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3" name="Imagen 4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7330" y="1316580"/>
              <a:ext cx="1676190" cy="1676190"/>
            </a:xfrm>
            <a:prstGeom prst="rect">
              <a:avLst/>
            </a:prstGeom>
          </p:spPr>
        </p:pic>
        <p:sp>
          <p:nvSpPr>
            <p:cNvPr id="41" name="CuadroTexto 40"/>
            <p:cNvSpPr txBox="1"/>
            <p:nvPr/>
          </p:nvSpPr>
          <p:spPr>
            <a:xfrm>
              <a:off x="7926942" y="1423409"/>
              <a:ext cx="167906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A77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CULTURAL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A77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LIFE</a:t>
              </a:r>
              <a:endPara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srgbClr val="007A7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3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Festivals</a:t>
              </a:r>
              <a:r>
                <a:rPr kumimoji="0" lang="es-E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, </a:t>
              </a:r>
              <a:r>
                <a:rPr kumimoji="0" lang="es-ES" sz="13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exhibitions</a:t>
              </a:r>
              <a:r>
                <a:rPr kumimoji="0" lang="es-E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, </a:t>
              </a:r>
              <a:r>
                <a:rPr kumimoji="0" lang="es-ES" sz="13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lectures</a:t>
              </a:r>
              <a:r>
                <a:rPr kumimoji="0" lang="es-E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… at </a:t>
              </a:r>
              <a:r>
                <a:rPr kumimoji="0" lang="es-ES" sz="13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the</a:t>
              </a:r>
              <a:r>
                <a:rPr kumimoji="0" lang="es-E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 </a:t>
              </a:r>
              <a:r>
                <a:rPr kumimoji="0" lang="es-ES" sz="13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University</a:t>
              </a:r>
              <a:r>
                <a:rPr kumimoji="0" lang="es-E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 and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in </a:t>
              </a:r>
              <a:r>
                <a:rPr kumimoji="0" lang="es-ES" sz="13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town</a:t>
              </a:r>
              <a:endParaRPr kumimoji="0" lang="es-E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55" name="Grupo 54"/>
          <p:cNvGrpSpPr/>
          <p:nvPr/>
        </p:nvGrpSpPr>
        <p:grpSpPr>
          <a:xfrm>
            <a:off x="5332821" y="817899"/>
            <a:ext cx="1734090" cy="1676190"/>
            <a:chOff x="776536" y="1412776"/>
            <a:chExt cx="1734090" cy="167619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3" name="Imagen 5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536" y="1412776"/>
              <a:ext cx="1676190" cy="1676190"/>
            </a:xfrm>
            <a:prstGeom prst="rect">
              <a:avLst/>
            </a:prstGeom>
          </p:spPr>
        </p:pic>
        <p:sp>
          <p:nvSpPr>
            <p:cNvPr id="54" name="CuadroTexto 53"/>
            <p:cNvSpPr txBox="1"/>
            <p:nvPr/>
          </p:nvSpPr>
          <p:spPr>
            <a:xfrm>
              <a:off x="909919" y="1628800"/>
              <a:ext cx="1600707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A77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SANTANDER</a:t>
              </a:r>
              <a:endParaRPr kumimoji="0" lang="es-E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A7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Vibrant</a:t>
              </a:r>
              <a:r>
                <a:rPr kumimoji="0" lang="es-E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 </a:t>
              </a:r>
              <a:r>
                <a:rPr kumimoji="0" lang="es-ES" sz="1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urban</a:t>
              </a:r>
              <a:r>
                <a:rPr kumimoji="0" lang="es-E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 </a:t>
              </a:r>
              <a:r>
                <a:rPr kumimoji="0" lang="es-ES" sz="1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life</a:t>
              </a:r>
              <a:endPara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surrounded</a:t>
              </a:r>
              <a:r>
                <a:rPr kumimoji="0" lang="es-E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 </a:t>
              </a:r>
              <a:r>
                <a:rPr kumimoji="0" lang="es-ES" sz="1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by</a:t>
              </a:r>
              <a:r>
                <a:rPr kumimoji="0" lang="es-E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 </a:t>
              </a:r>
              <a:r>
                <a:rPr kumimoji="0" lang="es-ES" sz="1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nature</a:t>
              </a:r>
              <a:r>
                <a:rPr kumimoji="0" lang="es-E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, </a:t>
              </a:r>
              <a:r>
                <a:rPr kumimoji="0" lang="es-ES" sz="1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the</a:t>
              </a:r>
              <a:r>
                <a:rPr kumimoji="0" lang="es-E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 sea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and </a:t>
              </a:r>
              <a:r>
                <a:rPr kumimoji="0" lang="es-ES" sz="1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beaches</a:t>
              </a:r>
              <a:r>
                <a:rPr kumimoji="0" lang="es-E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  </a:t>
              </a:r>
              <a:endPara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61" name="Grupo 60"/>
          <p:cNvGrpSpPr/>
          <p:nvPr/>
        </p:nvGrpSpPr>
        <p:grpSpPr>
          <a:xfrm>
            <a:off x="5488042" y="3059684"/>
            <a:ext cx="1892213" cy="1676190"/>
            <a:chOff x="1097306" y="3363508"/>
            <a:chExt cx="1892213" cy="167619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9" name="Imagen 5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7562" y="3363508"/>
              <a:ext cx="1676190" cy="1676190"/>
            </a:xfrm>
            <a:prstGeom prst="rect">
              <a:avLst/>
            </a:prstGeom>
          </p:spPr>
        </p:pic>
        <p:sp>
          <p:nvSpPr>
            <p:cNvPr id="60" name="CuadroTexto 59"/>
            <p:cNvSpPr txBox="1"/>
            <p:nvPr/>
          </p:nvSpPr>
          <p:spPr>
            <a:xfrm>
              <a:off x="1097306" y="3450363"/>
              <a:ext cx="1892213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A77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QUALITY OF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A77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LIFE</a:t>
              </a:r>
              <a:endParaRPr kumimoji="0" lang="es-ES" sz="1300" b="1" i="0" u="none" strike="noStrike" kern="1200" cap="none" spc="0" normalizeH="0" baseline="0" noProof="0" dirty="0">
                <a:ln>
                  <a:noFill/>
                </a:ln>
                <a:solidFill>
                  <a:srgbClr val="007A7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A </a:t>
              </a:r>
              <a:r>
                <a:rPr kumimoji="0" lang="es-ES" sz="13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relatively</a:t>
              </a:r>
              <a:r>
                <a:rPr kumimoji="0" lang="es-E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 </a:t>
              </a:r>
              <a:r>
                <a:rPr kumimoji="0" lang="es-ES" sz="13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low</a:t>
              </a:r>
              <a:r>
                <a:rPr kumimoji="0" lang="es-E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 </a:t>
              </a:r>
              <a:r>
                <a:rPr kumimoji="0" lang="es-ES" sz="13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cost</a:t>
              </a:r>
              <a:r>
                <a:rPr kumimoji="0" lang="es-E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 of living in </a:t>
              </a:r>
              <a:r>
                <a:rPr kumimoji="0" lang="es-ES" sz="13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an</a:t>
              </a:r>
              <a:r>
                <a:rPr kumimoji="0" lang="es-E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 </a:t>
              </a:r>
              <a:r>
                <a:rPr kumimoji="0" lang="es-ES" sz="13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easy-going</a:t>
              </a:r>
              <a:r>
                <a:rPr kumimoji="0" lang="es-E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, </a:t>
              </a:r>
              <a:r>
                <a:rPr kumimoji="0" lang="es-ES" sz="13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safe</a:t>
              </a:r>
              <a:r>
                <a:rPr kumimoji="0" lang="es-E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, </a:t>
              </a:r>
              <a:r>
                <a:rPr kumimoji="0" lang="es-ES" sz="13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bike-friendly</a:t>
              </a:r>
              <a:r>
                <a:rPr kumimoji="0" lang="es-E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 </a:t>
              </a:r>
              <a:r>
                <a:rPr kumimoji="0" lang="es-ES" sz="13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environment</a:t>
              </a:r>
              <a:endParaRPr kumimoji="0" lang="es-E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65" name="Grupo 64"/>
          <p:cNvGrpSpPr/>
          <p:nvPr/>
        </p:nvGrpSpPr>
        <p:grpSpPr>
          <a:xfrm>
            <a:off x="4083051" y="4881276"/>
            <a:ext cx="1680925" cy="1676190"/>
            <a:chOff x="4494726" y="4951898"/>
            <a:chExt cx="1680925" cy="167619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63" name="Imagen 6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4726" y="4951898"/>
              <a:ext cx="1676190" cy="1676190"/>
            </a:xfrm>
            <a:prstGeom prst="rect">
              <a:avLst/>
            </a:prstGeom>
          </p:spPr>
        </p:pic>
        <p:sp>
          <p:nvSpPr>
            <p:cNvPr id="64" name="CuadroTexto 63"/>
            <p:cNvSpPr txBox="1"/>
            <p:nvPr/>
          </p:nvSpPr>
          <p:spPr>
            <a:xfrm>
              <a:off x="4574944" y="5107219"/>
              <a:ext cx="1600707" cy="1415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A77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WELCOMING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A77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CAMPUS</a:t>
              </a:r>
              <a:endParaRPr kumimoji="0" lang="es-ES" sz="1300" b="1" i="0" u="none" strike="noStrike" kern="1200" cap="none" spc="0" normalizeH="0" baseline="0" noProof="0" dirty="0">
                <a:ln>
                  <a:noFill/>
                </a:ln>
                <a:solidFill>
                  <a:srgbClr val="007A7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Numerous</a:t>
              </a:r>
              <a:r>
                <a:rPr kumimoji="0" lang="es-E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 </a:t>
              </a:r>
              <a:r>
                <a:rPr kumimoji="0" lang="es-ES" sz="1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facilities</a:t>
              </a:r>
              <a:endParaRPr kumimoji="0" lang="es-E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and </a:t>
              </a:r>
              <a:r>
                <a:rPr kumimoji="0" lang="es-ES" sz="1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services</a:t>
              </a:r>
              <a:r>
                <a:rPr kumimoji="0" lang="es-E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 </a:t>
              </a:r>
              <a:r>
                <a:rPr kumimoji="0" lang="es-ES" sz="1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available</a:t>
              </a:r>
              <a:r>
                <a:rPr kumimoji="0" lang="es-E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 to </a:t>
              </a:r>
              <a:r>
                <a:rPr kumimoji="0" lang="es-ES" sz="1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students</a:t>
              </a:r>
              <a:endPara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72" name="Grupo 71"/>
          <p:cNvGrpSpPr/>
          <p:nvPr/>
        </p:nvGrpSpPr>
        <p:grpSpPr>
          <a:xfrm>
            <a:off x="7908403" y="3662661"/>
            <a:ext cx="1679065" cy="1676190"/>
            <a:chOff x="6144172" y="3753304"/>
            <a:chExt cx="1679065" cy="167619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0" name="Imagen 6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7047" y="3753304"/>
              <a:ext cx="1676190" cy="1676190"/>
            </a:xfrm>
            <a:prstGeom prst="rect">
              <a:avLst/>
            </a:prstGeom>
          </p:spPr>
        </p:pic>
        <p:sp>
          <p:nvSpPr>
            <p:cNvPr id="71" name="CuadroTexto 70"/>
            <p:cNvSpPr txBox="1"/>
            <p:nvPr/>
          </p:nvSpPr>
          <p:spPr>
            <a:xfrm>
              <a:off x="6144172" y="3799311"/>
              <a:ext cx="1600707" cy="1538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5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A77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LINKED TO THE WORLD</a:t>
              </a:r>
              <a:endParaRPr kumimoji="0" lang="es-ES" sz="1500" b="1" i="0" u="none" strike="noStrike" kern="1200" cap="none" spc="0" normalizeH="0" baseline="0" noProof="0" dirty="0">
                <a:ln>
                  <a:noFill/>
                </a:ln>
                <a:solidFill>
                  <a:srgbClr val="007A7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An</a:t>
              </a:r>
              <a:r>
                <a:rPr kumimoji="0" lang="es-E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 International </a:t>
              </a:r>
              <a:r>
                <a:rPr kumimoji="0" lang="es-ES" sz="1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airport</a:t>
              </a:r>
              <a:r>
                <a:rPr kumimoji="0" lang="es-E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 </a:t>
              </a:r>
              <a:r>
                <a:rPr kumimoji="0" lang="es-ES" sz="1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with</a:t>
              </a:r>
              <a:r>
                <a:rPr kumimoji="0" lang="es-E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 regular </a:t>
              </a:r>
              <a:r>
                <a:rPr kumimoji="0" lang="es-ES" sz="1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flights</a:t>
              </a:r>
              <a:r>
                <a:rPr kumimoji="0" lang="es-E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 to </a:t>
              </a:r>
              <a:r>
                <a:rPr kumimoji="0" lang="es-ES" sz="1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destinations</a:t>
              </a:r>
              <a:r>
                <a:rPr kumimoji="0" lang="es-E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 in Spain, </a:t>
              </a:r>
              <a:r>
                <a:rPr kumimoji="0" lang="es-ES" sz="1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Europe</a:t>
              </a:r>
              <a:r>
                <a:rPr kumimoji="0" lang="es-E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 and North </a:t>
              </a:r>
              <a:r>
                <a:rPr kumimoji="0" lang="es-ES" sz="1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Africa</a:t>
              </a:r>
              <a:endParaRPr kumimoji="0" lang="es-E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126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1134328" y="116632"/>
            <a:ext cx="8208962" cy="770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4000" b="1" i="0" u="none" strike="noStrike" kern="0" cap="none" spc="0" normalizeH="0" baseline="0" noProof="0" dirty="0" smtClean="0">
              <a:ln>
                <a:noFill/>
              </a:ln>
              <a:solidFill>
                <a:srgbClr val="813A86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876111" y="1599183"/>
            <a:ext cx="389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>
                <a:solidFill>
                  <a:schemeClr val="accent2"/>
                </a:solidFill>
                <a:latin typeface="+mn-lt"/>
              </a:rPr>
              <a:t>Santander (Cantabria), Spain</a:t>
            </a:r>
            <a:endParaRPr lang="es-ES" sz="2400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64516" name="AutoShape 4" descr="data:image/jpeg;base64,/9j/4AAQSkZJRgABAQAAAQABAAD/2wCEAAkGBhQSEBQUEhQVFRUVFhgVFxcXGBkYGhUYFxcYGBccGhgXHCYeHBwjGRgcHy8gJCcpLCwtGB4xNTAqNSYrLCkBCQoKDgwOGg8PGiwkHyQsKSkpLCwpLCwpKSwsKSksKSwsKSwpKSwpLCksLCwsLCwpKSksKSkpLCksLCksLCksLP/AABEIALUBFwMBIgACEQEDEQH/xAAbAAABBQEBAAAAAAAAAAAAAAAEAAEDBQYCB//EADwQAAECBQIEBAQFAwQCAgMAAAECEQADEiExBEEFIlFhBhNxgTKRobFCUsHR8BTh8QcjM2IVgnKSFnOi/8QAGQEAAwEBAQAAAAAAAAAAAAAAAAECAwQF/8QAIhEAAgICAgIDAQEAAAAAAAAAAAECERIhAzFBURMiYXEE/9oADAMBAAIRAxEAPwDNgQ4EIQ4j1TzR4cCEBHUMkaHhQ8Ahmh2hQ8AChNChQwFCh2hQAKE0PCgAZodoUKABQmh4RhActCh4UMBoaOoUAHMKHaFAA0NDwoAOWhR1DNAA0M0PChBZyYYiOoZoBnDRyREhEckQijhoUORDxNDOgI6AhhHQEWQICHhQ4EAhAQ8JoeABoUPDtAAzQmh4UAChQoUMBQoUOIQHciQpaglIKidgHNsxcaLwhqJhYpEvqZhpPU8odRLXZoK8CaZSp8wpD0y7j/5KT+gPyi28QcYKZksJJrDqUA5CisgN1IIdLYIvvHLycslLGJ0w4045Mq+FeGZSlzVrWsyJF1KCQkr/AChNz8WbXZusN4u0ulBl/wBImlkmsO/RgoEkhQ3/ALRpeHJq0KZaQy5kxV8czm49BZhtLjG8QSBMWkYCiMvixvvGMeRuW30XKCUeilh4REJo9A4xmh4UKABoTQ8KGBy0JoeFABzCaOmhoAGaGaHhQgOYUO0NAByRDGOzHJhFEZEKOlQ0IZ2BHUOqWRkfz1hookcQ8ICJtNplTFBKElSjYBIeFdCqybhnC1z5gRLDnJOyU7qV0ETcX4OqRNMsmo2Nh17OSD2zFv4Y0i5ZWVpUnmQgBQIBUlRUoEjoB94fVcDmTtSoJcqMxKXSwZrEs9wGN+3eOaXK1OvB0LjTjfkzDQmg7VaHy5syUWUUlqhfF7bCA1J6fzqI3UkzGUaOYUaTheiEvSKmt/uzAoSzuhKSKlD8rhxVm9oopswKewf9+8SuRNtFODSTIIUKHjQzGEOBDgb7ddhB3BuHidOShThGVkZCXAYf9iSEjue0JySVlKLbo0vhmQqVpn+EziVf+oFKRbrcwFOmU6jUTlF/KFKP/wBkwUpP/qmo9i3SNNqNMTSogIloZIHMKAMC/Z77xSnRBwpQJHmTJykAElZCwJaTtdgOwqjylLKTkeg41FIseGoOk0alqB8xZKgPypCWSezqf1qjFfz5xqfEMyYqSTNcKJSSDZgDUwDBgLfeMqVfR4uG7ZE9aA5g5jBOh4XMnVeWlwgVKJICUjuo2D7DeL7whwnT6icZc8KqpqTSspCqcggXxdwdjGz1eglCUqTJTRKSApSUgMpyMk3PV749o6Jc+KpdmMeG9s8kKWN9rfKJJ2nUggLSUkgFlBixxYxb6fhqZ2tCVqKUTVlQ/MpJdSQP+ygwH/yEelDhCVhZ1EtKlTXTQwNCNgD9Xd3ipf6FGhR4WzxkiGi18RcGOlnqln4S6pZd6kOQD6hmMVcdEZJq0YuNPY0KCjw2YJXmlBCHAc2cnDA3I74gZrPtDyTFTGaGh4TQxHMNHTQzQANCIh4TQAcEQxEdkRMnQLIcJO3Y3xYxLaXZSTYIRCg5XCVi6qR7k+9hjaFE5orFnCZ7s7E56YiMqe9Pyjry8j0GfpHS9TZLpAYMG3bBO0c75GujRRRb+F9JpFl9TNIOQhiEkb1LG/a3rGrn8e0iCgSpjhLv5QIFQUCElICQXFo82RNZ2+vQR0mc3+Yh/Z2yl9VSPQODeIZKSqtS3UomopDMWH5jdhnuesWI47pQFULQVKIJUsLAUQ7OqkgfLreMjw3xOtdIXSaUBKU0g2BLjazbdotZHFUISlfkJyo1lAU7s1gLMXwYTgnspSfRP4h4YgS/NTp35f8AnTOABqO4DlSR1YEtGLEll4BuD2JyY28zjy5qZxE4oKQCgE01J+Eixerfpc4is1cyXNlhZSahyqZTqTliRZ0vd26uYuCcVsmdMAl8QUlC5ZKiFJAReyUkmsEvilgG6xV6zSgEmWorRYAkUk+vv9Gi1m8NUkhQqXLuy0glLG7KLcpG4MCT5bX5qSGLN9+8Wkl0RbBUyitaEX5qQPoLHFoN4Pwpc0vLTUSry0OHAJDqWrZkpv7iOPJBISVfFzA2vYi+xt+kEokkIUkKUmpqgDYkY73H7Q25VSBJXbCfEOsBlS5KOVCABTYFgBSSzcyrLKW5XbMXfgrTjTSTOWgFcw2J/AgCxHckv2GYoeG8D86elKXLl1A3FI+L+d49A1UqVLSpK78jAXc3KXCe+B1v0McvI8VgbwWTyFO8RI/phPW1LFQJAYrcilIIc4Z4851fiKYtbpUUJBsUk1kO6iTkqOX9o1HGFK/pp3mpSaKRKSgCmW7EEHvYXvcxhFzEXcXfAs0EIoc5Gy1OlKpKgoXpV8Vy5t1dgA0Y1Kni3leKQZVMxJrApBSwCgzcws3dneKRCoOOLV2Kck6oP4ZqDLmomJUU05UNgbE+ly8egcHmMAlM1E4qK1KIUkoFnAJBckq/F7DrHmsuYxcbXh0TW2LE7XzGjgpEqeJpfGOkEmdLmIV/uFluCFBKkEU4DbC18Ruk8Uo06Z6+YqlpX0Z0JJA93jx4z7EWv2D5jRSPEWo8hMkUEJSEJdAJSkYI2Js17REuO6SKjOuw2dOBVVqVy0mZSuiYFKFLzAlJpBIatJ22O0UEzhcqROSJ0wKQlyqjmrKVsEpIsXDEkswftA+pW9RVkBSqsmYVKJUVHcubRfcDGmn6eVLmoSFy6wpRUUAi6k3BYkvvuj0i1cES6myo4zxdU8l6gioqAJ9gSMBg4AFgFQJpVTG7AGyvhZWzGzHcb75h9GgEm/Vj12Ge0F0EvUbNb3y8axiktGUnsH1c8zVFc56lAArxTTYkpSGUwwLQBMAqISXDlnsW2cbFosmDtdx8r/43gqWibNlKkJlhajzy0pCRSU8yyGySm3dx2i08f4TVlARCiRSDuG/tmOTGqZnRyBFjw3gi51RAISlrtclXwhIOSflFp4d8LKmUTJoIQf8AjTS6ph60/kGXLA9Y22n0SdOCyUVJ5jNWkq5zYAKe6r2CbAHPXm5eatI6IcV7ZmOHeBypb08ib1LAZRBxctS4P7bRYavwuqXL8wrCj8SrMNyTUTf13i7neJ5ctCFTUTUuwCSkAEEtUEgkt23ip4L4uM+bNE0ICUgrluGLD4hT+JTXG/rHK5zezfCKIdJwmQuXUJzhgSsWSl/wm2f3FoUU3FfEnmKKUy0JSTmhq6cFXtge5h4f2fkVoodHp1ULWogBIDA3rUpgEpHZ3J2APaAJkks5Jf1f+NBWnrWlQDsASUuRuCogbbEl4mkcOMxmSpRd3GxNm7COjRgRaPQVWZRs4AGQMt/Nomn8EIcB7GmyXuwZykkXe3WNjwDhSZaCVlKSdrksg3ADEZ69Ig8SrkyAEIQy8qVUbPmrLqIe+wVtiMcspUjbGlbMGJJJYRb8JnzLJexFO7b5giRpwtKFJKQAaFJYrUsF1HkAFmG5t1w0cvXpE2wAS4TSAQT1OVG/UC3SNkZGhnaNaU0zAif/ALb8h+ApYPWLgkHF3bECq4dNljzZfwj8SVOUggOC4HVu/vFloZa0zW8sSwEMoOpNk2USpia75ABOOsXMpQUSbMEOApNKSCC9ji7FzeMvkxNMMjHcL4wqRMKg5Sp60JNAV6hjv0bpBiZkifOBVUnzCfMdSUpR3u9RbYZLMIk1kmuasCRLSAKvgICEnBVMDF2f3IYQHxDwmrmVLZaQTyuCtIG7YJ2tc/lilOMn6YnGSXs70/AJiqwDKSlCimpSmS4IsKar+naK6ejyyEqdybflIw4Jyn0gCUmYh0BS0AkhQCi//wBXbPXpviLzS8dCwr+pky5kwgBMxRUzYYip0oGXT0Nut3Jb7RGn+EvAOLCTPBKgARSbgAnZz+Vw7DNo0GpK1y61qC35mIFwE8vpksAzDN3EY7W8DdJWFoWCcJWlRA6Clw7nGW3EaXScc0xQlKyqUSt113ExrB1JADkbMB94w5Y5bRtxutMoPE08y1eUmwwruQar7fET6hopZ2hqAUi5Zynf2i28TIUZ5u6Tdg+xYhiMimKdS6R0Z22LGL41oib2Bh4IlC30hpYK3Ue0dTJdrfxopvwSkcA7GOhPKRbs8Nu8PppIWqk7gt6i8UhMm1KgVO3Qju/6ZiUMpCgGF+W+xZWelmiGRKYBmdyGOxHrgwXP0hCRSKVGzP1By/4tofkR1qEVSyol2HQdQ49YB0ittj1wSMZiy4TIXNUlCQVKKCG6M1zsw6kxsJPgqWnm1Kisi/lo5Unq5apQ9GiXNIpRbMRwzhsydMpkoKlpYsLDNwomwHQkiNdoPBz3mzPaUyrg3FRs/VhbrHWt4ry+XIAlSmIpSAl3sKmF7RouEaQL0yQWSkhyEqU5U5qc+2NoifJJKy4wi2Ums8OISQJMpMws/NMJL2IJuEkWIItkQdw3hCpTzJyJEoMwKTQpLnDptcgbvEvDfDiEzAqqmk1JloUSQAbOo3bsG6RZ8Q0CZpTUCoJulBLJdsqa5/SMnPwaKPkxGrl6VU2Yr+nUoElghbDrUQXJJJJ6YgfTzpEt1HTy1/lUwqR0sRSfWmNdrPD1agQyR2Dk9gAyUjvfbpes4p4dllQlS1vMe5U5LG2BazufrFxmuiXFmm4fJRSCklQKUsslypLWc9P1jji2sRJl1rBUAQkAB2e1mxuSYr18Uk6eUiRLmBSkpZL8zlJIYnq+3SIllc2pEupQBFa1KYKU+E7nqwAGIwo1vRkeNccGo5ZYUTUCpR3awA3DfpEEnh13SCVWBZy59I258Pf8b0mkfAlgFdc2Av0JJgvh/ApctVfxEKdI/CixTy2cmkkFR67RakkTi2UnDPB6lJCtQaXHwBqh0dRcD0Dwo1Uwg/ZrECFEObKUUeXeFuCBNaiklK2lhSlAh3BUGapQDC3cDFoteBcNoUVK5gA6QkFRMwAlIpB5iljkXI9W54KmciQJgdCGWKCg1rULV1by7sAMkDrEfhpU1K1gugAUrNKSUrBwH/G1WO9o1buzFJKkaiVIArKQKUn/AHCUgENzKdjcJBLC7lRjzbxDxM6ieuYlCikkISCw+BIcJbAba+Y1fHdXLWihdkUqnUDM+gFjNWBZNhh7xhZdyGGzAAWBN6lG59u8Pij5Dll4JP6haSCAgdySR8mDjc5xE6UFRJZgQblqlMLqszCxPzgjh509NMyYKnwj45pLAIR0L/Qln21Wn4SVSUrmPJo+FVTrBFkhkpYAC7Bgmo5Z41lNIzjBsm4CrypaEqQorBZyDcrVZAJuSA5LYNiXiDX8a06Kpkp1EEJ+MgLu6gm7s5YlusUPHuJAT5floLypZHlqKqQVFXxEqeY4NRJbIGxii1GoNiogu6hTSMlzgAAP7WADRjjbs1yrRsuC8Wmal0HCAy1EkVO/4ruLpIHrmNVpNSgU4KiXLhTim7dEnJy9o808Ka0FBCQ6jMBLu5SUqAYD/sG/9hGm/qyiYBzKU4Qb/DUwmHDHq+wB62xn2aQ6IfH80+dKL28stbJCruW6NGQmSQu4UoE/p6mNrx/hCJslCEqrUkKUkkUlQLPSDc4YE/lLPdsZLlGWooUGIJBfKSLXAxeOzhlcaOblW7BkrpPOGPUVP2uD9oJUqoFi74BJ2te5jvzmFwQ3v9vvHLpLkNfp8v7RvRjZ1IWollKc/wDYizObF/U+8QzUFbjJDBtyO0cy5aVMWLevTNusdyFPNAUaTkFiSb2B9RGbjRad9ncvSKCbB27h/lmGMsscBusXS0iq2WZ2G8D6jSOk+Wzvj7wsV2Vb6KzT6QkZu4Y4F9usWkjTJQOW53PXrbaINNIIaoWBc/4/eDZY/uYaQEMzTAqcj1I36OG9ng/QaJU1SZaGc7nCQkO5PQAesRydMVOxSAm5USAACWF+rlgBmLfUTEI0vkg1f76kAmoOEsSoJ6OWe+ImUq6KjG+yaTMl6TzAlJTNKafMUkfEVAggB6UtdsuBfpXcV4ota6UqKwGS6mwAA6imxcuW7jpESHIJVUVDrksxTnZhBXDtAqesITgvURswJv8AZ4zx8sq30iHhnCpk34HKUu6y9I64F2fAEbHT6GYmQmWFFKEJIAsFztySQ/lh3ZnPcQfLkBEsy0hICUsAMNgk2Ykl4q9dqCpD1KAmsGvYJspIH4VfE57YjKUsteDVRxI9JrCsoEpJZN1pSohIN3qUQ5DX3eLuXIYOrPTYe3brEHD0y5SGlgBALEj8SzZgd2w/bsYg1/EJlCqAA4ZIY1FRJpPowe46dYh/hS6LBUwEFlYdz02jIeJtWgy0okG6lutQyoB7Gzs/ygXUa3UlSUqXUSqkXf4gUkBg3fdj6RJ/+NLSgFRdieWWHN3LPgbdcxaSTtshtvoC4Rwtc8Io5UuxU/wlJKXZ+1hGx0Wh8sNUpQSLrUpwbkmxs7k4wBuY70PC/Ll0gF2AAdygkmohXW/0hSCXSgBwgBNR3I6J+rntbeJlPIqMaJpEwzBUXSm9IxWPzKGQDsMt6xPe9O1rAdH39ukZ3xB40kaZZQtRUsO6ZfMoWtXhKTfD9IxPGP8AUidNFElKZSAX/MtWzqPwjrgxk2kVZ6fqNYEJ5GJyGY2Jyeg2hR4FreILW9a1Kc3qUT+sKJyJs3nGfE6l3lqASlBJF6SrCAcBwx9GtFTwhUyVLnKpWshLJItzXBLl7hNW2/aCeLadUhJkCZLJt8avicsmoJDFQqw7BnJLQRJ8xMhMoTvNtcMlASHYpqQalJ2bdjsBHTF6IfZS6TUGapVMuYFkmWKiV0unLBIaxO56taINLpLMSmp2IckbvgXAvn6xd6KajTqIKlzJgURUm5CKCKaUnL+udmgbTcHUZqUMp6qVAWUGLqZR5QwyTjeNo6syas0nAfCCGX5xK0pICDzBKnGKiHVezjYekT8X8UpQE0IrmF0oYgBDctSU3CSLAKIctgNAPifjxkaYJKmUocolWCVAu74FmIYYdiHAjOcO4VN1Cv8AbStTnmJfJzWSGA+sZx+7tmj+qpAXFpwKkc2eUqYsVWYgHsPdu8Vk4sXJdRNP6lm3tFl4lUlM8oJBEshIUgABSgKSfR3Y9hAH/jVTAliEgHd3Zs/eLe+jM40nEDJUkpdwEkMWuC+2xEem6BQnamQpIJExVRPVIlpb0FVowsvw6koJAKl2AP7JGT0frHo/h/w75OllibebLSSpn/20qvSA4vTao2DWBjHkj0a8Z3qZqVal5kxBCgUJlsklSw7soGuwyWOWDXih47NkJSuWWmahRc8qU+TyApQmkXGxv69I2WmCWdICSpNKKUhwjIFTOQHfu5aMb4i1SZDpQgVlTqmKCRUq+EpGBYvgM2Q8OF2OfRR6rh0xCETFAALsm+WJFxkOxZ4r52oYMe/s3Xd+8EcX4mmZkhTICXJJNQwRsB0A2YvAE4+chjyq2cb+ou2Y7IybWzkklZ2NWSqzKB2cAp/tHU1il8HJ2II7RSKllJoIZQPr7g9IN0WuvS7nLsOth1PrApWDVGj0mqrSCfi379xE4nGoUh+vWKVWoI+FupAap+o6/wCY0Ph/SK1X/EmrYnASf+2w+/aKtIFb0iPy3IBNywYbk4APqYNTwoBFSlAklglN+ruohgbYbeLWVIRpinC6jzKFlJYsaQeYAO9ViW6Q+iSFrEskqRUS9y4DkHs9sfJ4xc2+jVR9ldJmUgIapLgqHK5pIL4uWDZwYv53DPPpUFAS3K6lD4lqzk/ClmG3rA8/gtU2hKQAq5F8AuQb9LWxZy8aVErnKl0qp+BITZA9TlTekYzku0axi+mVGk8MgnmJpG5tUf8AqkXI7k+0FnSBExABACWSgJDXIUeY5U4BGO/Ri9Vqbhyz4d7dy3UkQLqdSoTCpIqSEhRJ63BCT+ak1e+0ZuTZeKRZTCyGBApFzlm+/pFSvRCahLEgEkqL8zXCiU9wAw79rkTZ9YAJUlKizApD2FiWsCbdfSGXw8CWpEtkVlyQKicWc7taJ6H2TzNOlLMAAgMlAwCRy2wbDpa8Uur0ywVGsBSiX/ITaw3Uom72f730vTPLSF7AE9yAMtuW+pij4/qtPKmg6qcEJCeVBPMeppSHDv06Xhp0waLXQcLCUCtKXpAVtVa4U5w+2ImkSKndnBynAY2CX6NdhGO4l/qvp0JpkSlzG3XyDtl1H3aMFxjxrqJpXz+UlbOiW6UlgzZchu7dozcwuj1zj3i3T6YFCpgrYmlJqUD0YOxv+Jo884//AKhqmIUiRLEpKiSpZNS1Ehldg/uejRhzqSUxzLXcO+/0/wA/SM3JsVhBmdfZ8ffrAmp1SmuGHbf3ENqJzszGBgsEgAkdrsfrCSJbOvOJOCf7WhQ87UgW/t/BDwws9K8Q8LSppWmEsG5WtYANiQAknYs+6jA+l4InTJ5zNXM2CSUpOLMA5BBVaq4Aw8aHhc0qAUqmWkFlE0vSQ4AJNjsALAObxJxPXrSiqq2E0oIUogKL2agOWsHJy2I6pAvYNwnwwlBrXWlZuZYDkCxSDSLE2tU5OekF6CYK01qpQEuJaQCWWB8RAsVUksOl4oJutRKUsKTzGkB5hpDpuaQylkE2KiB6tGg4Vq5CEXcCakO+XAwgB6UsVXJJNsCBvQl2NxPQStXN/wBsSwGJUogO7C5BFTNZj/eKvj/iFclJkywspSmupgalEVOUuSbEZpbpaCTrRKBoJtZKSzquqlRSCApns5bOS0YXUJnTZqiouGpqJDGkMPhywh8aCbIk1rmBskAlTOwJJf16d4udPpWAAJLC5J6RNp9AESwHawLnKibD3+0WMkplSzMUhWKUNbIzcHbHo77xteKszqy34BpBJWlcwIBwhClc1RYA0g+pvjtBmomzVzCgSlFDuaQ3mpB5Uhe6SpiTsHdoC8Pzk1AplUBQqZQ5lFjsbnBNumzRdDXS0orK0vhRORdgAm3NZhYDoDHNJtuzdLQlz11IQny5IqdRcE8oFIFwVW3NmHeMx4g4QuZrFoljzHCVGzBNQc1rBYdXPWzxpZPFpQFSiBulKgDNUBu1yn39sPCOtdJmgKcsVOWCUjq4DJs4cOb9RDjPF2KUclR5drdEZcxctSSCgsUggh92V3YB+0Rjh66FqMpQQgAqqFgCWBCt7xtJ8tEyb5gQErVzElfwjqyjyqVnrHGrnpMpcoKIRMpQtRKQHYlShUXUoNgAnlPaNvm9Ix+L2efa2ZybjJBy6W5g5Yv2iuk6tSVKpLO17ORl4s1TRLsopWhRsoAspvxMb4L9RiBl+WVpdX+2DegCpj3P6xq35IXoOCamITzFrh3v2d39mIi54Nr5mnWZiOY2rRzJCw4OHyCAQYk0PBJatLK5Suao8rk2BC1CwwSB9PeK2bpjUjy1pVUAQHIKXJDOWD2wS/aBSjJCcXE9IolT0CfWCVgKUoA8gNmZ7EFJDH8pO4Bt+GcDSkXJBN1Mo4IsklgchyAxvHk+h8QTZZZJUkg1WUGcblPwk/tHoHDP9QpMxKUzXRNIKXNpaiTl35Se+HzGM4yS10bwlFvZpVr/AAy0jZ8W3APtiIdOkh3IKiaphdwlgGHbKdg9zA+q4jL07LXSlKgEpL2JSOVizBPe+TGW4v4qCVIUCyVErANgpT0hUxw5DjBt1jC6NTUqKTNCFLpmEE7OoOXbobevvAWq4xJkzjKIclIICSFBmvU55TbPVPpHnnFPFSlqC5ailTCpQNyQSRfoAWbDCM7qeIrUqtSjy4PYPYe8RmrJbPU9d4qQiXTMVSQ4ANqhYIcDYZcO7esBK/1MlSn8vzZ6jT8XJKSQkBkhitsnaPNpE8TCT/H7xwudzMASAzsPv7wpcjfSBOjVcW/1D1c43m+Sk/hlcv8A/RdT93jKameFLySVFySbnu5cn1gWesks3pv9odCLgqLMMbxH6xWFztQEiwt3gSZMSRs/f+dNoj1s64Cd7et4jk6d2dhY/wA9YVILs7EwBLWPbf5RM4SAWuQzdPaI5GnCQe3aOZuoAD74vcwnsRHqpt733yPaz98RHpli9r/Q/tAkyZU7C9z1MPoprn+/0jStAHKmZYAdz+phQDq5jC3zFswoFED0Sbx8LKS/MDZquV/iIUSQDbLfaJpniNJkMBLSksABUpTg3JU7ixuWvGKRqiHLn9m/zHCJ1iHaziKcmwSo0mt4mipwQqwAcENgA5Ln1h08cZLJJHLZiRd39bPGX80b5aGUat9v5+sK2M2UjxRysSKk3Dgqc4c3u18XJMByuJ0Bipz6WDnLP1y8Zcpbc5z+kODUbHMaRm4rRLVm10/ERMLFXKOcqLWAADAdztFlI4yJqAlQc1FZLMXKrk5YMyUgCzfLBHUFgn8sD6fjkxCgQq4ZvY2t6xOTY0qPYNPO02nMudOm1TDdKC7pJVkjYd1Zvtmq494rC/8AhUhKUuAyalKJ/E5ASbWDC0YPiHF1zSta1ErUalF7knNoAkaw4eFkx2ei6XjQUklRdbXrJO7AVYYbJbJJh5XFp2oWJdRUJhskEJDtnGXa2Y87PEFAlj1i44b4hlISklKvMFnCgxze4cWIHS0CbA2fE5ZlylVzkMm34hZ7y0ZBOCtfU5zGXVxETEEKJYPShNtzYHs+/wBYB1nHTNapWDl3yem2BA2ln8vzP8+UJya2geyfWlHlUy1XcFjlPYDocv1islyi5t2jnXTiFOksbe1meJNNxAAAKZwzxquTRFGk4bxU0itZqQlKUu5sywWO1lH1tEGkKQohYy4y2TYkse/02ip0mvJmADGQU7dHiafqdwd/4/TpGMuWSl9RtWqYfO1rHlekgMD6BxbaIv6oUsNw/wDiAU6u7G38/SCphB+XTEOXNPoWKJZfE1+UE1qpS9IewfLDb0iCZqgxLuWsScRCUgIZ2KnPsL4s2MxFw2SlSlVCprgk8oFx16xld7KsIkrdwNw5OYr9YslWSw7N+t4uAtNwGYDbttFPNSGAAJuwBc74vBF7FZFpdVTMBGHuw233i3TrXRZIADXbmVu3Roz8zOD36fJrRZyJ48tJNgM/v2/tFTXkY08lnNj03aIJYchz9cw+qBXgFW4YHHeI0yVJYtdnYZHSEugJZg26fr/mJCmn0O8QpCq3YkG5tb6bxPNQp3ZW1iGZ/WECG1U0pDDeAkqHr/MQRrEsAcuWb2xFZN1JqIcYw3z3i4qwOp2p2A9v3MQSDzOxfG9v2iZTs73vt+kcyyFZwA7Y+sX4GPNUo7N6kF4UDTze9/k47Q0UkFFzLUKQR6/wQylgFmz9Yr5E00tcB/v3gtCbXLnrEUB2hdztbaJZbqL7Dft2gWXLIqL+h/tEp1QACbv94TAWoLWJiJMynP8AnpE1vxX/AGiGeuzdMYt/aKAIkzK394WkkBySc7dv0jvQJ5b2BciGmqCS4NjmJAgnAhTXuWjsyaQdz23/ALwhNcuCPnHImuc7wwJjpwQCos923b9I6mIS4UG/giOYhzt1hK0iil8OfZusIAidMSEsALi5brACVkGxOcZcDtHM2Wslk3A9BvE8rTqQkuOY4FvqX3eHpCBqVzHp2Gbi/wAoBFb4J9nDxqVICJdKdmD+ufvEE8JAKX+GxHtloUeQLIeEyyAFGyiRfLDPRhfPpBuoSGDlheo269B6WiCUoUgAnAu92e94nnMEAAMMPcu9/c2jKXdgDBTL5QcPf2ufpBOmmlXsdzZ3we37xXDVF1dH6fIEm7wTJcAJSXJP0Zz6xUloGPrZpqN9gB1DM7+2/SBJcnnsXuwNmf3gjULDKqPMLs4sRt3dvaAfOTVufp82hx6EizTqQlFIIcZ+eTEfnKAJLB3ubW7escrQCHZyo9DZtr9Yjnqc3YAXd8NgesJDEiak2KrWCXZl2vbr9on005MpLUpJvnsAPS3ZoH0zMTYsXuSTfp03x1gfVznbAzn1+0Or0I0um1roBVkjsAPnmJfPDfhb2jK6ZbMXsC1omQsXKnL3vSW+YiHxIKL6ZrUj8aR/7D9ID1E/msAR0O4b+GA//KpSWBIDNsA5boI5/qQbubfZoFCgSLFelQsMXYdC14CXwiQnNf8A9ohGssWFyex+8RmeWcxSi15CmHHhsthcgHF/1IiIcKQDlfa4+7XgROpWcnZx0MEDXWub7wVJeQ2czODIJclR9SP2hQ414ch7WYwof2HsCToXP4m7H52aCP6XclXo1re0SsgC4SPp+sRTJiSXE1uyA7fJ4u2x2colpQCQSSzPn126PEJqflDn5ehfa0EJn/8AeY3/AGSB9yIlRPBGQd8C/uLQW0FgypYA6n1tjaIpcqpQcsD3Hygpgdj2IOOrxDOQAQd33wYaAKVOBwbCwivnahrdP4YNl6oqDeXT3zb7xGlTKekA9VA+1uv7QloBpPB1khyA7K6mlxV6EPjsYjn6RKCQF1MwsG6v9oOm69k8pJBBvfY3zAOmn1LLpdh/CRvCTl2xB3CdCiitQNVRpf8AC2C31jrUTwMEu2Tf/ESSFLNTJKj6G/W+IhmcGnL2Sj1Ln5JeItXbYivTqS47n/MFf+Q5hgD1z1ttBknwqn8cxR9GSPq5g+RwaSi4Q56qJV/aCU4haKv/AMhWCBknF9jbGIn1HD5q/hGfzMlvfJtFwhk/CAn0AH2hKWYzz9IVlbo+CFI5lhyLsLQSOHIAIdVyCb7B2Ab1+kEe8KJcmwtgR4Kh/iU3QNt3MSI4TJBelz1KlH3zBLiGtBk/Ytg8zh0k/gB9y/zd46k6SWj4JaR/OpcxNCeFbAjnIKkkWH1irXwIl3UD67ewi4eFDTa6HZUp4PS3OQBnv84H1egpSaQ46m59O8XtMc0/y0UpsDKyZC90KboB/P4IR0yymyF9QG+Uar6wyvSL+X8HZjZmkW4NCx1YP9IOlpX5SyUKDkBLhiQc98Roj7QylQfLfgdmVlJUCbK+RZu0PLGbgg/z3jSlQPU+36REtA3b3h/J+BZnDPIIGenpCLBT9PrF2vRyzcpT+0DztEg4t6ReaHZTaiYRCg2ZonxcdGI+8KLUkFk6NKkbfQftEwljo/uYaFGbeyRSkJf4R/BEP9WKmpDN1MKFDWwElbh8Pdv7xxMS5Idr/aGhQ0UEaO1zeztdu0dI4edQumukZsH/AFhQolumItJPBkJTSXUB1OfYQVK06UfClKfQD7woUc7bZDO63jhMx4UKADtoQEKFCAdocps8KFCEclXaFVChQDEpcIqhoUAhPCqhoUMYnhnhQoAI/Mu0cmaR0+TQoUUUcK1JERHUwoUNIEPSb3gXSyixNSs4eFCil0MlJYxCJv7woUNAPMJbP0EcLJG8PChgRH1MNChQAf/Z"/>
          <p:cNvSpPr>
            <a:spLocks noChangeAspect="1" noChangeArrowheads="1"/>
          </p:cNvSpPr>
          <p:nvPr/>
        </p:nvSpPr>
        <p:spPr bwMode="auto">
          <a:xfrm>
            <a:off x="63500" y="-836613"/>
            <a:ext cx="2657475" cy="17240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s-ES" dirty="0"/>
              <a:t>UC: </a:t>
            </a:r>
            <a:r>
              <a:rPr lang="es-ES" dirty="0" err="1"/>
              <a:t>Where</a:t>
            </a:r>
            <a:r>
              <a:rPr lang="es-ES" dirty="0"/>
              <a:t> </a:t>
            </a:r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smtClean="0"/>
              <a:t>are</a:t>
            </a:r>
            <a:endParaRPr lang="es-ES" dirty="0"/>
          </a:p>
        </p:txBody>
      </p:sp>
      <p:pic>
        <p:nvPicPr>
          <p:cNvPr id="10" name="Picture 6" descr="The region of Cantabria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403" y="2387209"/>
            <a:ext cx="4891680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://3.bp.blogspot.com/-bwO2W_XqTMM/UIJwoWiCIMI/AAAAAAAAB-M/59NVUCL1zgo/s1600/picos-de-europ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66581" y="4141446"/>
            <a:ext cx="3886234" cy="2533651"/>
          </a:xfrm>
          <a:prstGeom prst="rect">
            <a:avLst/>
          </a:prstGeom>
          <a:noFill/>
        </p:spPr>
      </p:pic>
      <p:pic>
        <p:nvPicPr>
          <p:cNvPr id="12" name="Picture 12" descr="http://como-llegar.info/objects/santander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6581" y="1494309"/>
            <a:ext cx="3888466" cy="2549084"/>
          </a:xfrm>
          <a:prstGeom prst="rect">
            <a:avLst/>
          </a:prstGeom>
          <a:noFill/>
        </p:spPr>
      </p:pic>
      <p:pic>
        <p:nvPicPr>
          <p:cNvPr id="13" name="Picture 2" descr="http://www.atlasrural.com/images/casasrurales/43_playaarna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7002" y="4141446"/>
            <a:ext cx="3806081" cy="253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AutoShape 23"/>
          <p:cNvSpPr>
            <a:spLocks noChangeArrowheads="1"/>
          </p:cNvSpPr>
          <p:nvPr/>
        </p:nvSpPr>
        <p:spPr bwMode="auto">
          <a:xfrm>
            <a:off x="2245402" y="4221088"/>
            <a:ext cx="3291219" cy="2102107"/>
          </a:xfrm>
          <a:prstGeom prst="triangle">
            <a:avLst>
              <a:gd name="adj" fmla="val 50000"/>
            </a:avLst>
          </a:prstGeom>
          <a:solidFill>
            <a:schemeClr val="bg1">
              <a:lumMod val="85000"/>
              <a:alpha val="32941"/>
            </a:schemeClr>
          </a:solidFill>
          <a:ln w="9525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7" name="Oval 30"/>
          <p:cNvSpPr>
            <a:spLocks noChangeArrowheads="1"/>
          </p:cNvSpPr>
          <p:nvPr/>
        </p:nvSpPr>
        <p:spPr bwMode="auto">
          <a:xfrm>
            <a:off x="1134250" y="5811828"/>
            <a:ext cx="1696614" cy="84982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5" name="Oval 30"/>
          <p:cNvSpPr>
            <a:spLocks noChangeArrowheads="1"/>
          </p:cNvSpPr>
          <p:nvPr/>
        </p:nvSpPr>
        <p:spPr bwMode="auto">
          <a:xfrm>
            <a:off x="4916795" y="5801225"/>
            <a:ext cx="1696614" cy="84982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>
              <a:solidFill>
                <a:schemeClr val="bg1"/>
              </a:solidFill>
            </a:endParaRPr>
          </a:p>
        </p:txBody>
      </p:sp>
      <p:sp>
        <p:nvSpPr>
          <p:cNvPr id="8194" name="Oval 30"/>
          <p:cNvSpPr>
            <a:spLocks noChangeArrowheads="1"/>
          </p:cNvSpPr>
          <p:nvPr/>
        </p:nvSpPr>
        <p:spPr bwMode="auto">
          <a:xfrm>
            <a:off x="3014766" y="3789040"/>
            <a:ext cx="1696614" cy="849827"/>
          </a:xfrm>
          <a:prstGeom prst="ellipse">
            <a:avLst/>
          </a:prstGeom>
          <a:solidFill>
            <a:schemeClr val="accent3">
              <a:lumMod val="90000"/>
              <a:lumOff val="10000"/>
            </a:schemeClr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>
              <a:solidFill>
                <a:schemeClr val="bg1"/>
              </a:solidFill>
            </a:endParaRP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1125538" y="44450"/>
            <a:ext cx="82089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endParaRPr lang="es-ES" sz="4000" dirty="0">
              <a:solidFill>
                <a:srgbClr val="006666"/>
              </a:solidFill>
              <a:latin typeface="Eras Demi ITC" pitchFamily="34" charset="0"/>
            </a:endParaRP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190589" y="1268760"/>
            <a:ext cx="5338475" cy="5039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40000"/>
              </a:spcBef>
            </a:pPr>
            <a:endParaRPr lang="en-US" dirty="0">
              <a:solidFill>
                <a:srgbClr val="006666"/>
              </a:solidFill>
              <a:latin typeface="Calibri" pitchFamily="34" charset="0"/>
            </a:endParaRPr>
          </a:p>
        </p:txBody>
      </p:sp>
      <p:pic>
        <p:nvPicPr>
          <p:cNvPr id="8198" name="Picture 2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3120" y="1553289"/>
            <a:ext cx="3216832" cy="3878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0" name="Text Box 24"/>
          <p:cNvSpPr txBox="1">
            <a:spLocks noChangeArrowheads="1"/>
          </p:cNvSpPr>
          <p:nvPr/>
        </p:nvSpPr>
        <p:spPr bwMode="auto">
          <a:xfrm>
            <a:off x="2728011" y="4005064"/>
            <a:ext cx="22701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latin typeface="Calibri" pitchFamily="34" charset="0"/>
              </a:rPr>
              <a:t>UNIVERSITY</a:t>
            </a:r>
          </a:p>
        </p:txBody>
      </p:sp>
      <p:sp>
        <p:nvSpPr>
          <p:cNvPr id="8201" name="Text Box 25"/>
          <p:cNvSpPr txBox="1">
            <a:spLocks noChangeArrowheads="1"/>
          </p:cNvSpPr>
          <p:nvPr/>
        </p:nvSpPr>
        <p:spPr bwMode="auto">
          <a:xfrm>
            <a:off x="1226114" y="6021289"/>
            <a:ext cx="15128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SOCIETY</a:t>
            </a:r>
          </a:p>
        </p:txBody>
      </p:sp>
      <p:sp>
        <p:nvSpPr>
          <p:cNvPr id="8202" name="Text Box 26"/>
          <p:cNvSpPr txBox="1">
            <a:spLocks noChangeArrowheads="1"/>
          </p:cNvSpPr>
          <p:nvPr/>
        </p:nvSpPr>
        <p:spPr bwMode="auto">
          <a:xfrm>
            <a:off x="4957647" y="6021288"/>
            <a:ext cx="16557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latin typeface="Calibri" pitchFamily="34" charset="0"/>
              </a:rPr>
              <a:t>INDUSTRY</a:t>
            </a:r>
          </a:p>
        </p:txBody>
      </p:sp>
      <p:sp>
        <p:nvSpPr>
          <p:cNvPr id="8203" name="AutoShape 27"/>
          <p:cNvSpPr>
            <a:spLocks noChangeArrowheads="1"/>
          </p:cNvSpPr>
          <p:nvPr/>
        </p:nvSpPr>
        <p:spPr bwMode="auto">
          <a:xfrm rot="2329642">
            <a:off x="2907828" y="4592029"/>
            <a:ext cx="287337" cy="1368425"/>
          </a:xfrm>
          <a:prstGeom prst="upDownArrow">
            <a:avLst>
              <a:gd name="adj1" fmla="val 50000"/>
              <a:gd name="adj2" fmla="val 6650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8204" name="AutoShape 28"/>
          <p:cNvSpPr>
            <a:spLocks noChangeArrowheads="1"/>
          </p:cNvSpPr>
          <p:nvPr/>
        </p:nvSpPr>
        <p:spPr bwMode="auto">
          <a:xfrm rot="19322614">
            <a:off x="4558914" y="4575201"/>
            <a:ext cx="287337" cy="1368425"/>
          </a:xfrm>
          <a:prstGeom prst="upDownArrow">
            <a:avLst>
              <a:gd name="adj1" fmla="val 50000"/>
              <a:gd name="adj2" fmla="val 7184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8205" name="AutoShape 29"/>
          <p:cNvSpPr>
            <a:spLocks noChangeArrowheads="1"/>
          </p:cNvSpPr>
          <p:nvPr/>
        </p:nvSpPr>
        <p:spPr bwMode="auto">
          <a:xfrm rot="5400000">
            <a:off x="3747341" y="5624538"/>
            <a:ext cx="287338" cy="1368425"/>
          </a:xfrm>
          <a:prstGeom prst="upDownArrow">
            <a:avLst>
              <a:gd name="adj1" fmla="val 50000"/>
              <a:gd name="adj2" fmla="val 65099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8206" name="Text Box 31"/>
          <p:cNvSpPr txBox="1">
            <a:spLocks noChangeArrowheads="1"/>
          </p:cNvSpPr>
          <p:nvPr/>
        </p:nvSpPr>
        <p:spPr bwMode="auto">
          <a:xfrm rot="21304503">
            <a:off x="3289865" y="5183673"/>
            <a:ext cx="114641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sz="1600" b="1" dirty="0">
                <a:latin typeface="Calibri" pitchFamily="34" charset="0"/>
              </a:rPr>
              <a:t>Open </a:t>
            </a:r>
            <a:r>
              <a:rPr lang="es-ES" sz="1600" b="1" dirty="0" err="1">
                <a:latin typeface="Calibri" pitchFamily="34" charset="0"/>
              </a:rPr>
              <a:t>to</a:t>
            </a:r>
            <a:r>
              <a:rPr lang="es-ES" sz="1600" b="1" dirty="0">
                <a:latin typeface="Calibri" pitchFamily="34" charset="0"/>
              </a:rPr>
              <a:t> </a:t>
            </a:r>
            <a:r>
              <a:rPr lang="es-ES" sz="1600" b="1" dirty="0" err="1">
                <a:latin typeface="Calibri" pitchFamily="34" charset="0"/>
              </a:rPr>
              <a:t>the</a:t>
            </a:r>
            <a:r>
              <a:rPr lang="es-ES" sz="1600" b="1" dirty="0">
                <a:latin typeface="Calibri" pitchFamily="34" charset="0"/>
              </a:rPr>
              <a:t> </a:t>
            </a:r>
            <a:r>
              <a:rPr lang="es-ES" sz="1600" b="1" dirty="0" err="1">
                <a:latin typeface="Calibri" pitchFamily="34" charset="0"/>
              </a:rPr>
              <a:t>World</a:t>
            </a:r>
            <a:endParaRPr lang="es-ES" sz="1600" b="1" dirty="0">
              <a:latin typeface="Calibri" pitchFamily="34" charset="0"/>
            </a:endParaRPr>
          </a:p>
        </p:txBody>
      </p:sp>
      <p:sp>
        <p:nvSpPr>
          <p:cNvPr id="16" name="Rectangle 4"/>
          <p:cNvSpPr txBox="1">
            <a:spLocks noChangeArrowheads="1"/>
          </p:cNvSpPr>
          <p:nvPr/>
        </p:nvSpPr>
        <p:spPr bwMode="auto">
          <a:xfrm>
            <a:off x="920552" y="44450"/>
            <a:ext cx="4318257" cy="936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4000" b="1" i="0" u="none" strike="noStrike" kern="0" cap="none" spc="0" normalizeH="0" baseline="0" noProof="0" dirty="0" smtClean="0">
              <a:ln>
                <a:noFill/>
              </a:ln>
              <a:solidFill>
                <a:srgbClr val="813A86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UC: </a:t>
            </a:r>
            <a:r>
              <a:rPr lang="es-ES" dirty="0" err="1"/>
              <a:t>Who</a:t>
            </a:r>
            <a:r>
              <a:rPr lang="es-ES" dirty="0"/>
              <a:t> </a:t>
            </a:r>
            <a:r>
              <a:rPr lang="es-ES" dirty="0" err="1"/>
              <a:t>we</a:t>
            </a:r>
            <a:r>
              <a:rPr lang="es-ES" dirty="0"/>
              <a:t> are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4294967295"/>
          </p:nvPr>
        </p:nvSpPr>
        <p:spPr>
          <a:xfrm>
            <a:off x="210815" y="1485478"/>
            <a:ext cx="5102225" cy="2519586"/>
          </a:xfrm>
        </p:spPr>
        <p:txBody>
          <a:bodyPr/>
          <a:lstStyle/>
          <a:p>
            <a:pPr marL="255588" indent="-255588">
              <a:buClr>
                <a:schemeClr val="accent1"/>
              </a:buClr>
            </a:pPr>
            <a:r>
              <a:rPr lang="en-US" sz="2000" dirty="0"/>
              <a:t>A modern public institution created in </a:t>
            </a:r>
            <a:r>
              <a:rPr lang="en-US" sz="2000" dirty="0" smtClean="0"/>
              <a:t>1972.</a:t>
            </a:r>
            <a:endParaRPr lang="en-US" sz="2000" dirty="0"/>
          </a:p>
          <a:p>
            <a:pPr marL="255588" indent="-255588">
              <a:buClr>
                <a:schemeClr val="accent1"/>
              </a:buClr>
            </a:pPr>
            <a:r>
              <a:rPr lang="en-US" sz="2000" dirty="0"/>
              <a:t>Ranked among the Top Ten Spanish Universities (out of 81) in proportional </a:t>
            </a:r>
            <a:r>
              <a:rPr lang="en-US" sz="2000" dirty="0" smtClean="0"/>
              <a:t>terms.</a:t>
            </a:r>
            <a:endParaRPr lang="en-US" sz="2000" dirty="0"/>
          </a:p>
          <a:p>
            <a:pPr marL="255588" indent="-255588">
              <a:buClr>
                <a:schemeClr val="accent1"/>
              </a:buClr>
            </a:pPr>
            <a:r>
              <a:rPr lang="en-US" sz="2000" dirty="0"/>
              <a:t>Mission: To contribute to social progress through a </a:t>
            </a:r>
            <a:r>
              <a:rPr lang="en-US" sz="2000" dirty="0" smtClean="0"/>
              <a:t>strong commitment </a:t>
            </a:r>
            <a:r>
              <a:rPr lang="en-US" sz="2000" dirty="0"/>
              <a:t>to education and scientific </a:t>
            </a:r>
            <a:r>
              <a:rPr lang="en-US" sz="2000" dirty="0" smtClean="0"/>
              <a:t>excellence.</a:t>
            </a:r>
            <a:endParaRPr lang="en-US" sz="2000" dirty="0"/>
          </a:p>
          <a:p>
            <a:endParaRPr lang="es-ES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3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4000" b="1" dirty="0" smtClean="0">
                <a:latin typeface="+mn-lt"/>
              </a:rPr>
              <a:t>UC: </a:t>
            </a:r>
            <a:r>
              <a:rPr lang="es-ES" sz="4000" b="1" dirty="0" err="1" smtClean="0">
                <a:latin typeface="+mn-lt"/>
              </a:rPr>
              <a:t>Outstanding</a:t>
            </a:r>
            <a:r>
              <a:rPr lang="es-ES" sz="4000" b="1" dirty="0" smtClean="0">
                <a:latin typeface="+mn-lt"/>
              </a:rPr>
              <a:t> </a:t>
            </a:r>
            <a:r>
              <a:rPr lang="es-ES" sz="4000" b="1" dirty="0" err="1" smtClean="0">
                <a:latin typeface="+mn-lt"/>
              </a:rPr>
              <a:t>Features</a:t>
            </a:r>
            <a:endParaRPr lang="es-ES" sz="4000" b="1" dirty="0" smtClean="0">
              <a:latin typeface="+mn-lt"/>
            </a:endParaRPr>
          </a:p>
        </p:txBody>
      </p:sp>
      <p:sp>
        <p:nvSpPr>
          <p:cNvPr id="3471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088904" y="1922463"/>
            <a:ext cx="5817096" cy="1557337"/>
          </a:xfrm>
        </p:spPr>
        <p:txBody>
          <a:bodyPr wrap="square" anchor="ctr">
            <a:spAutoFit/>
          </a:bodyPr>
          <a:lstStyle/>
          <a:p>
            <a:pPr marL="838200" lvl="1" indent="-457200" fontAlgn="auto">
              <a:spcAft>
                <a:spcPts val="0"/>
              </a:spcAft>
              <a:buClr>
                <a:schemeClr val="accent1"/>
              </a:buClr>
              <a:defRPr/>
            </a:pPr>
            <a:r>
              <a:rPr lang="es-E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Research </a:t>
            </a:r>
            <a:endParaRPr lang="es-ES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838200" lvl="1" indent="-457200" fontAlgn="auto">
              <a:spcAft>
                <a:spcPts val="0"/>
              </a:spcAft>
              <a:buClr>
                <a:schemeClr val="accent1"/>
              </a:buClr>
              <a:defRPr/>
            </a:pPr>
            <a:r>
              <a:rPr lang="es-E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Postgraduate</a:t>
            </a:r>
            <a:r>
              <a:rPr lang="es-E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s-E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Education</a:t>
            </a:r>
            <a:endParaRPr lang="es-ES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838200" lvl="1" indent="-457200" fontAlgn="auto">
              <a:spcAft>
                <a:spcPts val="0"/>
              </a:spcAft>
              <a:buClr>
                <a:schemeClr val="accent1"/>
              </a:buClr>
              <a:defRPr/>
            </a:pPr>
            <a:r>
              <a:rPr lang="es-E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Internationalization</a:t>
            </a:r>
            <a:endParaRPr lang="es-ES" sz="12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14" y="1488008"/>
            <a:ext cx="3096344" cy="4317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llosam\Documents\My Dropbox\MASTERS\_IMÁGENES\Instituto Hidráulica Ambiental\IH4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39" b="19334"/>
          <a:stretch/>
        </p:blipFill>
        <p:spPr bwMode="auto">
          <a:xfrm>
            <a:off x="4236720" y="4260232"/>
            <a:ext cx="5673080" cy="2209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077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5 Conector recto"/>
          <p:cNvCxnSpPr/>
          <p:nvPr/>
        </p:nvCxnSpPr>
        <p:spPr bwMode="auto">
          <a:xfrm>
            <a:off x="4592960" y="1916832"/>
            <a:ext cx="0" cy="3923605"/>
          </a:xfrm>
          <a:prstGeom prst="line">
            <a:avLst/>
          </a:prstGeom>
          <a:solidFill>
            <a:srgbClr val="E6E6E6"/>
          </a:solidFill>
          <a:ln w="9525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704528" y="116632"/>
            <a:ext cx="3528392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endParaRPr lang="es-ES" sz="4000" b="1" dirty="0">
              <a:solidFill>
                <a:srgbClr val="006666"/>
              </a:solidFill>
              <a:latin typeface="Calibri" panose="020F0502020204030204" pitchFamily="34" charset="0"/>
            </a:endParaRP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2072680" y="1700808"/>
            <a:ext cx="6048672" cy="396875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latin typeface="Calibri" pitchFamily="34" charset="0"/>
              </a:rPr>
              <a:t>EDUCATION &amp; RESEARCH</a:t>
            </a:r>
          </a:p>
        </p:txBody>
      </p:sp>
      <p:sp>
        <p:nvSpPr>
          <p:cNvPr id="9222" name="Rectangle 5"/>
          <p:cNvSpPr>
            <a:spLocks noChangeArrowheads="1"/>
          </p:cNvSpPr>
          <p:nvPr/>
        </p:nvSpPr>
        <p:spPr bwMode="auto">
          <a:xfrm>
            <a:off x="4664968" y="2173691"/>
            <a:ext cx="2910142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79388" indent="-179388" eaLnBrk="1" hangingPunct="1">
              <a:spcBef>
                <a:spcPct val="1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69875" algn="l"/>
              </a:tabLst>
            </a:pPr>
            <a:r>
              <a:rPr lang="es-ES" b="1" dirty="0" err="1">
                <a:solidFill>
                  <a:schemeClr val="accent3"/>
                </a:solidFill>
                <a:latin typeface="Calibri" pitchFamily="34" charset="0"/>
              </a:rPr>
              <a:t>Students</a:t>
            </a:r>
            <a:endParaRPr lang="es-ES" b="1" dirty="0">
              <a:solidFill>
                <a:schemeClr val="accent3"/>
              </a:solidFill>
              <a:latin typeface="Calibri" pitchFamily="34" charset="0"/>
            </a:endParaRPr>
          </a:p>
          <a:p>
            <a:pPr marL="544513" lvl="1" indent="-180975" eaLnBrk="1" hangingPunct="1">
              <a:spcBef>
                <a:spcPct val="100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tabLst>
                <a:tab pos="269875" algn="l"/>
              </a:tabLst>
            </a:pPr>
            <a:r>
              <a:rPr lang="es-ES" dirty="0" err="1">
                <a:solidFill>
                  <a:schemeClr val="accent3"/>
                </a:solidFill>
                <a:latin typeface="Calibri" pitchFamily="34" charset="0"/>
              </a:rPr>
              <a:t>Undergraduates</a:t>
            </a:r>
            <a:endParaRPr lang="es-ES" sz="1800" dirty="0">
              <a:solidFill>
                <a:schemeClr val="accent3"/>
              </a:solidFill>
              <a:latin typeface="Calibri" pitchFamily="34" charset="0"/>
            </a:endParaRPr>
          </a:p>
          <a:p>
            <a:pPr marL="544513" lvl="1" indent="-180975" eaLnBrk="1" hangingPunct="1">
              <a:spcBef>
                <a:spcPct val="10000"/>
              </a:spcBef>
              <a:buFont typeface="Wingdings 2" pitchFamily="18" charset="2"/>
              <a:buNone/>
              <a:tabLst>
                <a:tab pos="269875" algn="l"/>
              </a:tabLst>
            </a:pPr>
            <a:r>
              <a:rPr lang="es-ES" dirty="0">
                <a:latin typeface="Calibri" pitchFamily="34" charset="0"/>
              </a:rPr>
              <a:t>	</a:t>
            </a:r>
            <a:r>
              <a:rPr lang="es-ES" dirty="0" smtClean="0">
                <a:latin typeface="Calibri" pitchFamily="34" charset="0"/>
              </a:rPr>
              <a:t> 9,974</a:t>
            </a:r>
          </a:p>
          <a:p>
            <a:pPr marL="544513" lvl="1" indent="-180975" eaLnBrk="1" hangingPunct="1">
              <a:spcBef>
                <a:spcPct val="100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tabLst>
                <a:tab pos="269875" algn="l"/>
              </a:tabLst>
            </a:pPr>
            <a:r>
              <a:rPr lang="es-ES" dirty="0" smtClean="0">
                <a:solidFill>
                  <a:schemeClr val="accent3"/>
                </a:solidFill>
                <a:latin typeface="Calibri" pitchFamily="34" charset="0"/>
              </a:rPr>
              <a:t>Master </a:t>
            </a:r>
            <a:r>
              <a:rPr lang="es-ES" dirty="0">
                <a:solidFill>
                  <a:schemeClr val="accent3"/>
                </a:solidFill>
                <a:latin typeface="Calibri" pitchFamily="34" charset="0"/>
              </a:rPr>
              <a:t>&amp; </a:t>
            </a:r>
            <a:r>
              <a:rPr lang="es-ES" dirty="0" smtClean="0">
                <a:solidFill>
                  <a:schemeClr val="accent3"/>
                </a:solidFill>
                <a:latin typeface="Calibri" pitchFamily="34" charset="0"/>
              </a:rPr>
              <a:t>Ph.D.</a:t>
            </a:r>
            <a:endParaRPr lang="es-ES" dirty="0">
              <a:solidFill>
                <a:schemeClr val="accent3"/>
              </a:solidFill>
              <a:latin typeface="Calibri" pitchFamily="34" charset="0"/>
            </a:endParaRPr>
          </a:p>
          <a:p>
            <a:pPr marL="544513" lvl="1" indent="-180975" eaLnBrk="1" hangingPunct="1">
              <a:spcBef>
                <a:spcPct val="10000"/>
              </a:spcBef>
              <a:buFont typeface="Wingdings 2" pitchFamily="18" charset="2"/>
              <a:buNone/>
              <a:tabLst>
                <a:tab pos="269875" algn="l"/>
              </a:tabLst>
            </a:pPr>
            <a:r>
              <a:rPr lang="es-ES" sz="1800" dirty="0">
                <a:latin typeface="Calibri" pitchFamily="34" charset="0"/>
              </a:rPr>
              <a:t>	</a:t>
            </a:r>
            <a:r>
              <a:rPr lang="es-ES" sz="1800" dirty="0" smtClean="0">
                <a:latin typeface="Calibri" pitchFamily="34" charset="0"/>
              </a:rPr>
              <a:t>  </a:t>
            </a:r>
            <a:r>
              <a:rPr lang="es-ES" dirty="0" smtClean="0">
                <a:latin typeface="Calibri" pitchFamily="34" charset="0"/>
              </a:rPr>
              <a:t>2,867</a:t>
            </a:r>
            <a:endParaRPr lang="es-ES" sz="1800" dirty="0">
              <a:latin typeface="Calibri" pitchFamily="34" charset="0"/>
            </a:endParaRPr>
          </a:p>
          <a:p>
            <a:pPr marL="742950" lvl="1" indent="-220663" eaLnBrk="1" hangingPunct="1">
              <a:spcBef>
                <a:spcPct val="10000"/>
              </a:spcBef>
              <a:buFont typeface="Wingdings 2" pitchFamily="18" charset="2"/>
              <a:buNone/>
              <a:tabLst>
                <a:tab pos="269875" algn="l"/>
              </a:tabLst>
            </a:pPr>
            <a:endParaRPr lang="es-ES" dirty="0">
              <a:solidFill>
                <a:srgbClr val="006666"/>
              </a:solidFill>
              <a:latin typeface="Calibri" pitchFamily="34" charset="0"/>
            </a:endParaRPr>
          </a:p>
        </p:txBody>
      </p:sp>
      <p:sp>
        <p:nvSpPr>
          <p:cNvPr id="9223" name="Rectangle 5"/>
          <p:cNvSpPr>
            <a:spLocks noChangeArrowheads="1"/>
          </p:cNvSpPr>
          <p:nvPr/>
        </p:nvSpPr>
        <p:spPr bwMode="auto">
          <a:xfrm>
            <a:off x="2288704" y="2173691"/>
            <a:ext cx="2564414" cy="3683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80975" indent="-180975" eaLnBrk="1" hangingPunct="1">
              <a:spcBef>
                <a:spcPct val="1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s-ES" b="1" dirty="0">
                <a:solidFill>
                  <a:schemeClr val="accent3"/>
                </a:solidFill>
                <a:latin typeface="Calibri" pitchFamily="34" charset="0"/>
              </a:rPr>
              <a:t>Centers </a:t>
            </a:r>
            <a:r>
              <a:rPr lang="es-ES" b="1" dirty="0" smtClean="0">
                <a:solidFill>
                  <a:schemeClr val="accent3"/>
                </a:solidFill>
                <a:latin typeface="Calibri" pitchFamily="34" charset="0"/>
              </a:rPr>
              <a:t/>
            </a:r>
            <a:br>
              <a:rPr lang="es-ES" b="1" dirty="0" smtClean="0">
                <a:solidFill>
                  <a:schemeClr val="accent3"/>
                </a:solidFill>
                <a:latin typeface="Calibri" pitchFamily="34" charset="0"/>
              </a:rPr>
            </a:br>
            <a:r>
              <a:rPr lang="es-ES" b="1" dirty="0" smtClean="0">
                <a:solidFill>
                  <a:schemeClr val="accent3"/>
                </a:solidFill>
                <a:latin typeface="Calibri" pitchFamily="34" charset="0"/>
              </a:rPr>
              <a:t>and </a:t>
            </a:r>
            <a:r>
              <a:rPr lang="es-ES" b="1" dirty="0" err="1">
                <a:solidFill>
                  <a:schemeClr val="accent3"/>
                </a:solidFill>
                <a:latin typeface="Calibri" pitchFamily="34" charset="0"/>
              </a:rPr>
              <a:t>Schools</a:t>
            </a:r>
            <a:endParaRPr lang="es-ES" b="1" dirty="0">
              <a:solidFill>
                <a:schemeClr val="accent3"/>
              </a:solidFill>
              <a:latin typeface="Calibri" pitchFamily="34" charset="0"/>
            </a:endParaRPr>
          </a:p>
          <a:p>
            <a:pPr marL="742950" lvl="1" indent="-285750" eaLnBrk="1" hangingPunct="1">
              <a:spcBef>
                <a:spcPct val="10000"/>
              </a:spcBef>
              <a:buFont typeface="Wingdings 2" pitchFamily="18" charset="2"/>
              <a:buNone/>
            </a:pPr>
            <a:r>
              <a:rPr lang="es-ES" dirty="0" smtClean="0">
                <a:latin typeface="Calibri" pitchFamily="34" charset="0"/>
              </a:rPr>
              <a:t>15 </a:t>
            </a:r>
            <a:r>
              <a:rPr lang="es-ES" dirty="0">
                <a:latin typeface="Calibri" pitchFamily="34" charset="0"/>
              </a:rPr>
              <a:t>(</a:t>
            </a:r>
            <a:r>
              <a:rPr lang="es-ES" dirty="0" smtClean="0">
                <a:latin typeface="Calibri" pitchFamily="34" charset="0"/>
              </a:rPr>
              <a:t>12+3)</a:t>
            </a:r>
            <a:endParaRPr lang="es-ES" dirty="0">
              <a:solidFill>
                <a:srgbClr val="006666"/>
              </a:solidFill>
              <a:latin typeface="Calibri" pitchFamily="34" charset="0"/>
            </a:endParaRPr>
          </a:p>
          <a:p>
            <a:pPr marL="179388" indent="-179388" eaLnBrk="1" hangingPunct="1">
              <a:spcBef>
                <a:spcPts val="12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s-ES" b="1" dirty="0" err="1">
                <a:solidFill>
                  <a:schemeClr val="accent3"/>
                </a:solidFill>
                <a:latin typeface="Calibri" pitchFamily="34" charset="0"/>
              </a:rPr>
              <a:t>Departments</a:t>
            </a:r>
            <a:endParaRPr lang="es-ES" b="1" dirty="0">
              <a:solidFill>
                <a:schemeClr val="accent3"/>
              </a:solidFill>
              <a:latin typeface="Calibri" pitchFamily="34" charset="0"/>
            </a:endParaRPr>
          </a:p>
          <a:p>
            <a:pPr marL="742950" lvl="1" indent="-285750" eaLnBrk="1" hangingPunct="1">
              <a:spcBef>
                <a:spcPct val="10000"/>
              </a:spcBef>
              <a:buFont typeface="Wingdings 2" pitchFamily="18" charset="2"/>
              <a:buNone/>
            </a:pPr>
            <a:r>
              <a:rPr lang="es-ES" dirty="0" smtClean="0">
                <a:latin typeface="Calibri" pitchFamily="34" charset="0"/>
              </a:rPr>
              <a:t>32</a:t>
            </a:r>
            <a:endParaRPr lang="es-ES" dirty="0">
              <a:latin typeface="Calibri" pitchFamily="34" charset="0"/>
            </a:endParaRPr>
          </a:p>
          <a:p>
            <a:pPr marL="179388" indent="-179388" eaLnBrk="1" hangingPunct="1">
              <a:spcBef>
                <a:spcPts val="12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s-ES" b="1" dirty="0">
                <a:solidFill>
                  <a:schemeClr val="accent3"/>
                </a:solidFill>
                <a:latin typeface="Calibri" pitchFamily="34" charset="0"/>
              </a:rPr>
              <a:t>R&amp;D </a:t>
            </a:r>
            <a:r>
              <a:rPr lang="es-ES" b="1" dirty="0" err="1">
                <a:solidFill>
                  <a:schemeClr val="accent3"/>
                </a:solidFill>
                <a:latin typeface="Calibri" pitchFamily="34" charset="0"/>
              </a:rPr>
              <a:t>Groups</a:t>
            </a:r>
            <a:endParaRPr lang="es-ES" b="1" dirty="0">
              <a:solidFill>
                <a:schemeClr val="accent3"/>
              </a:solidFill>
              <a:latin typeface="Calibri" pitchFamily="34" charset="0"/>
            </a:endParaRPr>
          </a:p>
          <a:p>
            <a:pPr marL="742950" lvl="1" indent="-285750" eaLnBrk="1" hangingPunct="1">
              <a:spcBef>
                <a:spcPct val="10000"/>
              </a:spcBef>
              <a:buFont typeface="Wingdings 2" pitchFamily="18" charset="2"/>
              <a:buNone/>
            </a:pPr>
            <a:r>
              <a:rPr lang="es-ES" dirty="0" smtClean="0">
                <a:latin typeface="Calibri" pitchFamily="34" charset="0"/>
              </a:rPr>
              <a:t>157</a:t>
            </a:r>
            <a:endParaRPr lang="es-ES" dirty="0">
              <a:latin typeface="Calibri" pitchFamily="34" charset="0"/>
            </a:endParaRPr>
          </a:p>
          <a:p>
            <a:pPr marL="179388" indent="-179388" eaLnBrk="1" hangingPunct="1">
              <a:spcBef>
                <a:spcPts val="12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s-ES" b="1" dirty="0" smtClean="0">
                <a:solidFill>
                  <a:schemeClr val="accent3"/>
                </a:solidFill>
                <a:latin typeface="Calibri" pitchFamily="34" charset="0"/>
              </a:rPr>
              <a:t>Research Centers and </a:t>
            </a:r>
            <a:r>
              <a:rPr lang="es-ES" b="1" dirty="0" err="1" smtClean="0">
                <a:solidFill>
                  <a:schemeClr val="accent3"/>
                </a:solidFill>
                <a:latin typeface="Calibri" pitchFamily="34" charset="0"/>
              </a:rPr>
              <a:t>Institutes</a:t>
            </a:r>
            <a:endParaRPr lang="es-ES" b="1" dirty="0" smtClean="0">
              <a:solidFill>
                <a:schemeClr val="accent3"/>
              </a:solidFill>
              <a:latin typeface="Calibri" pitchFamily="34" charset="0"/>
            </a:endParaRPr>
          </a:p>
          <a:p>
            <a:pPr lvl="1" eaLnBrk="1" hangingPunct="1">
              <a:spcBef>
                <a:spcPct val="10000"/>
              </a:spcBef>
            </a:pPr>
            <a:r>
              <a:rPr lang="es-ES" dirty="0" smtClean="0">
                <a:latin typeface="Calibri" pitchFamily="34" charset="0"/>
              </a:rPr>
              <a:t>7</a:t>
            </a:r>
          </a:p>
        </p:txBody>
      </p:sp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00808"/>
            <a:ext cx="2235152" cy="4187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03501" y="1700807"/>
            <a:ext cx="2218051" cy="4187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6" name="Rectangle 5"/>
          <p:cNvSpPr>
            <a:spLocks noChangeArrowheads="1"/>
          </p:cNvSpPr>
          <p:nvPr/>
        </p:nvSpPr>
        <p:spPr bwMode="auto">
          <a:xfrm>
            <a:off x="4664968" y="4041722"/>
            <a:ext cx="2910143" cy="1815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79388" indent="-179388" eaLnBrk="1" hangingPunct="1">
              <a:spcBef>
                <a:spcPts val="12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s-ES" b="1" dirty="0" err="1">
                <a:solidFill>
                  <a:schemeClr val="accent3"/>
                </a:solidFill>
                <a:latin typeface="Calibri" pitchFamily="34" charset="0"/>
              </a:rPr>
              <a:t>Faculty</a:t>
            </a:r>
            <a:r>
              <a:rPr lang="es-ES" b="1" dirty="0">
                <a:solidFill>
                  <a:schemeClr val="accent3"/>
                </a:solidFill>
                <a:latin typeface="Calibri" pitchFamily="34" charset="0"/>
              </a:rPr>
              <a:t> Staff </a:t>
            </a:r>
            <a:r>
              <a:rPr lang="es-ES" b="1" dirty="0" smtClean="0">
                <a:solidFill>
                  <a:schemeClr val="accent3"/>
                </a:solidFill>
                <a:latin typeface="Calibri" pitchFamily="34" charset="0"/>
              </a:rPr>
              <a:t>and </a:t>
            </a:r>
            <a:br>
              <a:rPr lang="es-ES" b="1" dirty="0" smtClean="0">
                <a:solidFill>
                  <a:schemeClr val="accent3"/>
                </a:solidFill>
                <a:latin typeface="Calibri" pitchFamily="34" charset="0"/>
              </a:rPr>
            </a:br>
            <a:r>
              <a:rPr lang="es-ES" b="1" dirty="0" smtClean="0">
                <a:solidFill>
                  <a:schemeClr val="accent3"/>
                </a:solidFill>
                <a:latin typeface="Calibri" pitchFamily="34" charset="0"/>
              </a:rPr>
              <a:t>R&amp;D </a:t>
            </a:r>
            <a:r>
              <a:rPr lang="es-ES" b="1" dirty="0" err="1" smtClean="0">
                <a:solidFill>
                  <a:schemeClr val="accent3"/>
                </a:solidFill>
                <a:latin typeface="Calibri" pitchFamily="34" charset="0"/>
              </a:rPr>
              <a:t>personnel</a:t>
            </a:r>
            <a:endParaRPr lang="es-ES" b="1" dirty="0">
              <a:solidFill>
                <a:schemeClr val="accent3"/>
              </a:solidFill>
              <a:latin typeface="Calibri" pitchFamily="34" charset="0"/>
            </a:endParaRPr>
          </a:p>
          <a:p>
            <a:pPr marL="742950" lvl="1" indent="-285750" eaLnBrk="1" hangingPunct="1">
              <a:spcBef>
                <a:spcPct val="10000"/>
              </a:spcBef>
            </a:pPr>
            <a:r>
              <a:rPr lang="es-ES" dirty="0" smtClean="0">
                <a:latin typeface="Calibri" pitchFamily="34" charset="0"/>
              </a:rPr>
              <a:t>1,224</a:t>
            </a:r>
          </a:p>
          <a:p>
            <a:pPr marL="179388" indent="-179388" eaLnBrk="1" hangingPunct="1">
              <a:spcBef>
                <a:spcPts val="12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s-ES" b="1" dirty="0" err="1" smtClean="0">
                <a:solidFill>
                  <a:schemeClr val="accent3"/>
                </a:solidFill>
                <a:latin typeface="Calibri" pitchFamily="34" charset="0"/>
              </a:rPr>
              <a:t>Adm</a:t>
            </a:r>
            <a:r>
              <a:rPr lang="es-ES" b="1" dirty="0" smtClean="0">
                <a:solidFill>
                  <a:schemeClr val="accent3"/>
                </a:solidFill>
                <a:latin typeface="Calibri" pitchFamily="34" charset="0"/>
              </a:rPr>
              <a:t>. and Services Staff</a:t>
            </a:r>
          </a:p>
          <a:p>
            <a:pPr marL="742950" lvl="1" indent="-285750" eaLnBrk="1" hangingPunct="1">
              <a:spcBef>
                <a:spcPct val="10000"/>
              </a:spcBef>
              <a:buFont typeface="Wingdings 2" pitchFamily="18" charset="2"/>
              <a:buNone/>
            </a:pPr>
            <a:r>
              <a:rPr lang="es-ES" dirty="0" smtClean="0">
                <a:latin typeface="Calibri" pitchFamily="34" charset="0"/>
              </a:rPr>
              <a:t>572</a:t>
            </a:r>
            <a:endParaRPr lang="es-ES" dirty="0">
              <a:latin typeface="Calibri" pitchFamily="34" charset="0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92560" y="138113"/>
            <a:ext cx="8280920" cy="769937"/>
          </a:xfrm>
        </p:spPr>
        <p:txBody>
          <a:bodyPr/>
          <a:lstStyle/>
          <a:p>
            <a:r>
              <a:rPr lang="es-ES" dirty="0"/>
              <a:t>UC in </a:t>
            </a:r>
            <a:r>
              <a:rPr lang="es-ES" dirty="0" smtClean="0"/>
              <a:t>figures</a:t>
            </a:r>
            <a:endParaRPr lang="es-E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Spanish</a:t>
            </a:r>
            <a:r>
              <a:rPr lang="es-ES" dirty="0"/>
              <a:t> </a:t>
            </a:r>
            <a:r>
              <a:rPr lang="es-ES" dirty="0" err="1"/>
              <a:t>University</a:t>
            </a:r>
            <a:r>
              <a:rPr lang="es-ES" dirty="0"/>
              <a:t> </a:t>
            </a:r>
            <a:r>
              <a:rPr lang="es-ES" dirty="0" err="1"/>
              <a:t>System</a:t>
            </a:r>
            <a:endParaRPr lang="es-ES" dirty="0"/>
          </a:p>
        </p:txBody>
      </p:sp>
      <p:sp>
        <p:nvSpPr>
          <p:cNvPr id="11" name="Rectangle 24"/>
          <p:cNvSpPr>
            <a:spLocks noChangeArrowheads="1"/>
          </p:cNvSpPr>
          <p:nvPr/>
        </p:nvSpPr>
        <p:spPr bwMode="auto">
          <a:xfrm>
            <a:off x="0" y="1320444"/>
            <a:ext cx="9905999" cy="78325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tIns="144000" bIns="144000" anchor="ctr">
            <a:spAutoFit/>
          </a:bodyPr>
          <a:lstStyle>
            <a:defPPr>
              <a:defRPr lang="es-ES_tradnl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ts val="1800"/>
              </a:spcBef>
              <a:spcAft>
                <a:spcPts val="1800"/>
              </a:spcAft>
              <a:buFont typeface="Wingdings" pitchFamily="2" charset="2"/>
              <a:buNone/>
            </a:pPr>
            <a:r>
              <a:rPr lang="es-ES_tradnl" sz="3200" b="1" dirty="0" err="1" smtClean="0">
                <a:solidFill>
                  <a:schemeClr val="accent2"/>
                </a:solidFill>
                <a:latin typeface="+mn-lt"/>
              </a:rPr>
              <a:t>Three</a:t>
            </a:r>
            <a:r>
              <a:rPr lang="es-ES_tradnl" sz="3200" b="1" dirty="0" smtClean="0">
                <a:solidFill>
                  <a:schemeClr val="accent2"/>
                </a:solidFill>
                <a:latin typeface="+mn-lt"/>
              </a:rPr>
              <a:t> </a:t>
            </a:r>
            <a:r>
              <a:rPr lang="es-ES_tradnl" sz="3200" b="1" dirty="0" err="1" smtClean="0">
                <a:solidFill>
                  <a:schemeClr val="accent2"/>
                </a:solidFill>
                <a:latin typeface="+mn-lt"/>
              </a:rPr>
              <a:t>cycles</a:t>
            </a:r>
            <a:endParaRPr lang="es-ES" sz="2400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13" name="Rectangle 31"/>
          <p:cNvSpPr>
            <a:spLocks noChangeArrowheads="1"/>
          </p:cNvSpPr>
          <p:nvPr/>
        </p:nvSpPr>
        <p:spPr bwMode="auto">
          <a:xfrm rot="16200000">
            <a:off x="4170267" y="1993241"/>
            <a:ext cx="492443" cy="3809327"/>
          </a:xfrm>
          <a:prstGeom prst="rect">
            <a:avLst/>
          </a:prstGeom>
          <a:solidFill>
            <a:schemeClr val="accent3"/>
          </a:solidFill>
          <a:ln>
            <a:noFill/>
          </a:ln>
          <a:extLst/>
        </p:spPr>
        <p:txBody>
          <a:bodyPr vert="eaVert" wrap="square" anchor="ctr">
            <a:spAutoFit/>
          </a:bodyPr>
          <a:lstStyle>
            <a:defPPr>
              <a:defRPr lang="es-ES_tradnl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pPr marL="0" lvl="1" algn="ctr"/>
            <a:r>
              <a:rPr lang="es-ES_tradnl" b="1" dirty="0" smtClean="0">
                <a:solidFill>
                  <a:srgbClr val="FF9900"/>
                </a:solidFill>
                <a:latin typeface="+mn-lt"/>
              </a:rPr>
              <a:t>                 </a:t>
            </a:r>
            <a:r>
              <a:rPr lang="es-ES_tradnl" b="1" dirty="0" smtClean="0">
                <a:solidFill>
                  <a:schemeClr val="bg1"/>
                </a:solidFill>
                <a:latin typeface="+mn-lt"/>
              </a:rPr>
              <a:t>MASTER</a:t>
            </a:r>
            <a:r>
              <a:rPr lang="es-ES_tradnl" b="1" dirty="0" smtClean="0">
                <a:solidFill>
                  <a:srgbClr val="006666"/>
                </a:solidFill>
                <a:latin typeface="+mn-lt"/>
              </a:rPr>
              <a:t> </a:t>
            </a:r>
            <a:r>
              <a:rPr lang="es-ES_tradnl" dirty="0" smtClean="0">
                <a:solidFill>
                  <a:srgbClr val="FFB953"/>
                </a:solidFill>
                <a:latin typeface="+mn-lt"/>
              </a:rPr>
              <a:t>(</a:t>
            </a:r>
            <a:r>
              <a:rPr lang="es-ES_tradnl" dirty="0" err="1" smtClean="0">
                <a:solidFill>
                  <a:srgbClr val="FFB953"/>
                </a:solidFill>
                <a:latin typeface="+mn-lt"/>
              </a:rPr>
              <a:t>specialization</a:t>
            </a:r>
            <a:r>
              <a:rPr lang="es-ES_tradnl" dirty="0">
                <a:solidFill>
                  <a:srgbClr val="FFB953"/>
                </a:solidFill>
                <a:latin typeface="+mn-lt"/>
              </a:rPr>
              <a:t>)</a:t>
            </a:r>
          </a:p>
        </p:txBody>
      </p:sp>
      <p:sp>
        <p:nvSpPr>
          <p:cNvPr id="14" name="Rectangle 31"/>
          <p:cNvSpPr>
            <a:spLocks noChangeArrowheads="1"/>
          </p:cNvSpPr>
          <p:nvPr/>
        </p:nvSpPr>
        <p:spPr bwMode="auto">
          <a:xfrm rot="16200000">
            <a:off x="6003623" y="2099944"/>
            <a:ext cx="492443" cy="5615223"/>
          </a:xfrm>
          <a:prstGeom prst="rect">
            <a:avLst/>
          </a:prstGeom>
          <a:solidFill>
            <a:schemeClr val="accent3"/>
          </a:solidFill>
          <a:ln>
            <a:noFill/>
          </a:ln>
          <a:extLst/>
        </p:spPr>
        <p:txBody>
          <a:bodyPr vert="eaVert" wrap="square" anchor="ctr">
            <a:spAutoFit/>
          </a:bodyPr>
          <a:lstStyle>
            <a:defPPr>
              <a:defRPr lang="es-ES_tradnl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pPr marL="539750" lvl="1"/>
            <a:r>
              <a:rPr lang="es-ES_tradnl" b="1" dirty="0" smtClean="0">
                <a:solidFill>
                  <a:schemeClr val="bg1"/>
                </a:solidFill>
                <a:latin typeface="+mn-lt"/>
              </a:rPr>
              <a:t>DOCTORATE</a:t>
            </a:r>
            <a:r>
              <a:rPr lang="es-ES_tradnl" b="1" dirty="0" smtClean="0">
                <a:solidFill>
                  <a:srgbClr val="006666"/>
                </a:solidFill>
                <a:latin typeface="+mn-lt"/>
              </a:rPr>
              <a:t> </a:t>
            </a:r>
            <a:r>
              <a:rPr lang="es-ES_tradnl" dirty="0" smtClean="0">
                <a:solidFill>
                  <a:srgbClr val="FFB953"/>
                </a:solidFill>
                <a:latin typeface="+mn-lt"/>
              </a:rPr>
              <a:t>(</a:t>
            </a:r>
            <a:r>
              <a:rPr lang="es-ES_tradnl" dirty="0" err="1" smtClean="0">
                <a:solidFill>
                  <a:srgbClr val="FFB953"/>
                </a:solidFill>
                <a:latin typeface="+mn-lt"/>
              </a:rPr>
              <a:t>research</a:t>
            </a:r>
            <a:r>
              <a:rPr lang="es-ES_tradnl" dirty="0" smtClean="0">
                <a:solidFill>
                  <a:srgbClr val="FFB953"/>
                </a:solidFill>
                <a:latin typeface="+mn-lt"/>
              </a:rPr>
              <a:t>)</a:t>
            </a:r>
            <a:endParaRPr lang="es-ES" dirty="0">
              <a:solidFill>
                <a:srgbClr val="FFB953"/>
              </a:solidFill>
              <a:latin typeface="+mn-lt"/>
            </a:endParaRPr>
          </a:p>
        </p:txBody>
      </p:sp>
      <p:sp>
        <p:nvSpPr>
          <p:cNvPr id="15" name="AutoShape 10"/>
          <p:cNvSpPr>
            <a:spLocks noChangeArrowheads="1"/>
          </p:cNvSpPr>
          <p:nvPr/>
        </p:nvSpPr>
        <p:spPr bwMode="auto">
          <a:xfrm flipH="1">
            <a:off x="1310100" y="2492896"/>
            <a:ext cx="864096" cy="1740474"/>
          </a:xfrm>
          <a:prstGeom prst="curvedLeftArrow">
            <a:avLst>
              <a:gd name="adj1" fmla="val 56875"/>
              <a:gd name="adj2" fmla="val 75480"/>
              <a:gd name="adj3" fmla="val 30845"/>
            </a:avLst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defPPr>
              <a:defRPr lang="es-ES_tradnl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endParaRPr lang="es-ES">
              <a:latin typeface="+mn-lt"/>
            </a:endParaRPr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1310100" y="6286795"/>
            <a:ext cx="7963380" cy="598589"/>
          </a:xfrm>
          <a:prstGeom prst="rect">
            <a:avLst/>
          </a:prstGeom>
          <a:solidFill>
            <a:srgbClr val="465258"/>
          </a:solidFill>
          <a:ln>
            <a:noFill/>
          </a:ln>
          <a:extLst/>
        </p:spPr>
        <p:txBody>
          <a:bodyPr wrap="square" tIns="144000" bIns="144000" anchor="ctr">
            <a:spAutoFit/>
          </a:bodyPr>
          <a:lstStyle>
            <a:defPPr>
              <a:defRPr lang="es-ES_tradnl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es-ES" b="1" dirty="0" smtClean="0">
                <a:solidFill>
                  <a:schemeClr val="bg1"/>
                </a:solidFill>
                <a:latin typeface="+mn-lt"/>
              </a:rPr>
              <a:t>Professional </a:t>
            </a:r>
            <a:r>
              <a:rPr lang="es-ES" b="1" dirty="0" err="1" smtClean="0">
                <a:solidFill>
                  <a:schemeClr val="bg1"/>
                </a:solidFill>
                <a:latin typeface="+mn-lt"/>
              </a:rPr>
              <a:t>work</a:t>
            </a:r>
            <a:endParaRPr lang="es-ES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AutoShape 15"/>
          <p:cNvSpPr>
            <a:spLocks noChangeArrowheads="1"/>
          </p:cNvSpPr>
          <p:nvPr/>
        </p:nvSpPr>
        <p:spPr bwMode="auto">
          <a:xfrm rot="5400000">
            <a:off x="1755310" y="4950557"/>
            <a:ext cx="2576119" cy="362876"/>
          </a:xfrm>
          <a:prstGeom prst="notchedRightArrow">
            <a:avLst>
              <a:gd name="adj1" fmla="val 46668"/>
              <a:gd name="adj2" fmla="val 74197"/>
            </a:avLst>
          </a:prstGeom>
          <a:solidFill>
            <a:schemeClr val="accent1"/>
          </a:solidFill>
          <a:ln w="15875">
            <a:noFill/>
            <a:miter lim="800000"/>
            <a:headEnd/>
            <a:tailEnd/>
          </a:ln>
        </p:spPr>
        <p:txBody>
          <a:bodyPr rot="10800000" vert="eaVert" wrap="none" anchor="ctr"/>
          <a:lstStyle>
            <a:defPPr>
              <a:defRPr lang="es-ES_tradnl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es-ES">
              <a:latin typeface="+mn-lt"/>
            </a:endParaRPr>
          </a:p>
        </p:txBody>
      </p:sp>
      <p:sp>
        <p:nvSpPr>
          <p:cNvPr id="19" name="AutoShape 15"/>
          <p:cNvSpPr>
            <a:spLocks noChangeArrowheads="1"/>
          </p:cNvSpPr>
          <p:nvPr/>
        </p:nvSpPr>
        <p:spPr bwMode="auto">
          <a:xfrm rot="5400000">
            <a:off x="3005278" y="5448729"/>
            <a:ext cx="1522015" cy="362877"/>
          </a:xfrm>
          <a:prstGeom prst="notchedRightArrow">
            <a:avLst>
              <a:gd name="adj1" fmla="val 51973"/>
              <a:gd name="adj2" fmla="val 68905"/>
            </a:avLst>
          </a:prstGeom>
          <a:solidFill>
            <a:schemeClr val="accent1"/>
          </a:solidFill>
          <a:ln w="15875">
            <a:noFill/>
            <a:miter lim="800000"/>
            <a:headEnd/>
            <a:tailEnd/>
          </a:ln>
        </p:spPr>
        <p:txBody>
          <a:bodyPr rot="10800000" vert="eaVert" wrap="none" anchor="ctr"/>
          <a:lstStyle>
            <a:defPPr>
              <a:defRPr lang="es-ES_tradnl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es-ES">
              <a:latin typeface="+mn-lt"/>
            </a:endParaRPr>
          </a:p>
        </p:txBody>
      </p:sp>
      <p:sp>
        <p:nvSpPr>
          <p:cNvPr id="20" name="Rectangle 18"/>
          <p:cNvSpPr>
            <a:spLocks noChangeArrowheads="1"/>
          </p:cNvSpPr>
          <p:nvPr/>
        </p:nvSpPr>
        <p:spPr bwMode="auto">
          <a:xfrm rot="16200000">
            <a:off x="3882599" y="2759510"/>
            <a:ext cx="666434" cy="111791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xtLst/>
        </p:spPr>
        <p:txBody>
          <a:bodyPr vert="eaVert" wrap="none" anchor="ctr"/>
          <a:lstStyle>
            <a:defPPr>
              <a:defRPr lang="es-ES_tradnl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es-ES_tradnl" sz="1600" b="1" dirty="0" smtClean="0">
                <a:solidFill>
                  <a:schemeClr val="bg1"/>
                </a:solidFill>
                <a:latin typeface="+mn-lt"/>
              </a:rPr>
              <a:t>4 </a:t>
            </a:r>
            <a:r>
              <a:rPr lang="es-ES_tradnl" sz="1600" b="1" dirty="0" err="1" smtClean="0">
                <a:solidFill>
                  <a:schemeClr val="bg1"/>
                </a:solidFill>
                <a:latin typeface="+mn-lt"/>
              </a:rPr>
              <a:t>years</a:t>
            </a:r>
            <a:endParaRPr lang="es-ES" sz="1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1" name="Rectangle 19"/>
          <p:cNvSpPr>
            <a:spLocks noChangeArrowheads="1"/>
          </p:cNvSpPr>
          <p:nvPr/>
        </p:nvSpPr>
        <p:spPr bwMode="auto">
          <a:xfrm rot="16200000">
            <a:off x="4317252" y="3843771"/>
            <a:ext cx="517209" cy="111792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xtLst/>
        </p:spPr>
        <p:txBody>
          <a:bodyPr vert="eaVert" wrap="none" anchor="ctr"/>
          <a:lstStyle>
            <a:defPPr>
              <a:defRPr lang="es-ES_tradnl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es-ES_tradnl" sz="1600" b="1" dirty="0">
                <a:solidFill>
                  <a:schemeClr val="bg1"/>
                </a:solidFill>
                <a:latin typeface="+mn-lt"/>
              </a:rPr>
              <a:t>1 </a:t>
            </a:r>
            <a:r>
              <a:rPr lang="es-ES_tradnl" sz="1600" b="1" dirty="0" smtClean="0">
                <a:solidFill>
                  <a:schemeClr val="bg1"/>
                </a:solidFill>
                <a:latin typeface="+mn-lt"/>
              </a:rPr>
              <a:t>- 2 </a:t>
            </a:r>
            <a:r>
              <a:rPr lang="es-ES_tradnl" sz="1600" b="1" dirty="0" err="1" smtClean="0">
                <a:solidFill>
                  <a:schemeClr val="bg1"/>
                </a:solidFill>
                <a:latin typeface="+mn-lt"/>
              </a:rPr>
              <a:t>years</a:t>
            </a:r>
            <a:endParaRPr lang="es-ES" sz="1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2" name="Rectangle 20"/>
          <p:cNvSpPr>
            <a:spLocks noChangeArrowheads="1"/>
          </p:cNvSpPr>
          <p:nvPr/>
        </p:nvSpPr>
        <p:spPr bwMode="auto">
          <a:xfrm rot="16200000">
            <a:off x="4441398" y="5161325"/>
            <a:ext cx="1133014" cy="111792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xtLst/>
        </p:spPr>
        <p:txBody>
          <a:bodyPr vert="eaVert" wrap="none" anchor="ctr"/>
          <a:lstStyle>
            <a:defPPr>
              <a:defRPr lang="es-ES_tradnl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es-ES_tradnl" sz="1600" b="1" dirty="0">
                <a:solidFill>
                  <a:schemeClr val="bg1"/>
                </a:solidFill>
                <a:latin typeface="+mn-lt"/>
              </a:rPr>
              <a:t>3 </a:t>
            </a:r>
            <a:r>
              <a:rPr lang="es-ES_tradnl" sz="1600" b="1" dirty="0" err="1" smtClean="0">
                <a:solidFill>
                  <a:schemeClr val="bg1"/>
                </a:solidFill>
                <a:latin typeface="+mn-lt"/>
              </a:rPr>
              <a:t>years</a:t>
            </a:r>
            <a:endParaRPr lang="es-ES" sz="1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Rectangle 31"/>
          <p:cNvSpPr>
            <a:spLocks noChangeArrowheads="1"/>
          </p:cNvSpPr>
          <p:nvPr/>
        </p:nvSpPr>
        <p:spPr bwMode="auto">
          <a:xfrm rot="16200000">
            <a:off x="5477616" y="-809324"/>
            <a:ext cx="492443" cy="7099284"/>
          </a:xfrm>
          <a:prstGeom prst="rect">
            <a:avLst/>
          </a:prstGeom>
          <a:solidFill>
            <a:schemeClr val="accent3"/>
          </a:solidFill>
          <a:ln>
            <a:noFill/>
          </a:ln>
          <a:extLst/>
        </p:spPr>
        <p:txBody>
          <a:bodyPr vert="eaVert" wrap="square" anchor="ctr">
            <a:spAutoFit/>
          </a:bodyPr>
          <a:lstStyle>
            <a:defPPr>
              <a:defRPr lang="es-ES_tradnl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pPr marL="2513013" lvl="1" indent="-1588"/>
            <a:r>
              <a:rPr lang="es-ES_tradnl" b="1" dirty="0" smtClean="0">
                <a:solidFill>
                  <a:schemeClr val="bg1"/>
                </a:solidFill>
                <a:latin typeface="+mn-lt"/>
              </a:rPr>
              <a:t>BACHELOR’S DEGREE</a:t>
            </a:r>
            <a:endParaRPr lang="es-ES_tradnl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" name="AutoShape 15"/>
          <p:cNvSpPr>
            <a:spLocks noChangeArrowheads="1"/>
          </p:cNvSpPr>
          <p:nvPr/>
        </p:nvSpPr>
        <p:spPr bwMode="auto">
          <a:xfrm rot="5400000">
            <a:off x="422174" y="4363690"/>
            <a:ext cx="3816426" cy="362876"/>
          </a:xfrm>
          <a:prstGeom prst="notchedRightArrow">
            <a:avLst>
              <a:gd name="adj1" fmla="val 51974"/>
              <a:gd name="adj2" fmla="val 74181"/>
            </a:avLst>
          </a:prstGeom>
          <a:solidFill>
            <a:schemeClr val="accent1"/>
          </a:solidFill>
          <a:ln w="15875">
            <a:noFill/>
            <a:miter lim="800000"/>
            <a:headEnd/>
            <a:tailEnd/>
          </a:ln>
        </p:spPr>
        <p:txBody>
          <a:bodyPr rot="10800000" vert="eaVert" wrap="none" anchor="ctr"/>
          <a:lstStyle>
            <a:defPPr>
              <a:defRPr lang="es-ES_tradnl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endParaRPr lang="es-ES">
              <a:solidFill>
                <a:srgbClr val="FF99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9130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ersonalizado">
  <a:themeElements>
    <a:clrScheme name="UC English_2">
      <a:dk1>
        <a:srgbClr val="000000"/>
      </a:dk1>
      <a:lt1>
        <a:srgbClr val="FFFFFF"/>
      </a:lt1>
      <a:dk2>
        <a:srgbClr val="5A4857"/>
      </a:dk2>
      <a:lt2>
        <a:srgbClr val="FFFFCC"/>
      </a:lt2>
      <a:accent1>
        <a:srgbClr val="CA7A56"/>
      </a:accent1>
      <a:accent2>
        <a:srgbClr val="715B6D"/>
      </a:accent2>
      <a:accent3>
        <a:srgbClr val="3D6167"/>
      </a:accent3>
      <a:accent4>
        <a:srgbClr val="768B9A"/>
      </a:accent4>
      <a:accent5>
        <a:srgbClr val="A46C6C"/>
      </a:accent5>
      <a:accent6>
        <a:srgbClr val="90A1AE"/>
      </a:accent6>
      <a:hlink>
        <a:srgbClr val="262626"/>
      </a:hlink>
      <a:folHlink>
        <a:srgbClr val="60606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6E6E6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6E6E6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Diseño personaliz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RI 2018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089300A26FF6C408B8F359BA7F6F4CA" ma:contentTypeVersion="1" ma:contentTypeDescription="Crear nuevo documento." ma:contentTypeScope="" ma:versionID="580b8c4ff6e72287976dc19170bc84b8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545b9cca86c6060de293fc16275d6aa0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Fecha de inicio programada" ma:description="Fecha de inicio programada es una columna del sitio que crea la característica Publicación. Se usa para especificar la fecha y la hora a la que esta página se presentará por primera vez a los visitantes del sitio." ma:hidden="true" ma:internalName="PublishingStartDate">
      <xsd:simpleType>
        <xsd:restriction base="dms:Unknown"/>
      </xsd:simpleType>
    </xsd:element>
    <xsd:element name="PublishingExpirationDate" ma:index="9" nillable="true" ma:displayName="Fecha de finalización programada" ma:description="Fecha de finalización programada es una columna del sitio que crea la característica Publicación. Se usa para especificar la fecha y la hora a la que esta página dejará de presentarse a los visitantes del sitio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E84E509-23B4-43FC-8BAC-27496C32D46D}"/>
</file>

<file path=customXml/itemProps2.xml><?xml version="1.0" encoding="utf-8"?>
<ds:datastoreItem xmlns:ds="http://schemas.openxmlformats.org/officeDocument/2006/customXml" ds:itemID="{D3A3A756-5144-41E9-8C3B-EB61DD1D621A}"/>
</file>

<file path=customXml/itemProps3.xml><?xml version="1.0" encoding="utf-8"?>
<ds:datastoreItem xmlns:ds="http://schemas.openxmlformats.org/officeDocument/2006/customXml" ds:itemID="{DD712E3A-7FB9-4337-A0BC-E751F1CF054B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34590</TotalTime>
  <Words>1718</Words>
  <Application>Microsoft Office PowerPoint</Application>
  <PresentationFormat>A4 (210 x 297 mm)</PresentationFormat>
  <Paragraphs>405</Paragraphs>
  <Slides>29</Slides>
  <Notes>29</Notes>
  <HiddenSlides>1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29</vt:i4>
      </vt:variant>
    </vt:vector>
  </HeadingPairs>
  <TitlesOfParts>
    <vt:vector size="42" baseType="lpstr">
      <vt:lpstr>Arial</vt:lpstr>
      <vt:lpstr>Arial Bold</vt:lpstr>
      <vt:lpstr>Arial Narrow</vt:lpstr>
      <vt:lpstr>Calibri</vt:lpstr>
      <vt:lpstr>Eras Demi ITC</vt:lpstr>
      <vt:lpstr>Times</vt:lpstr>
      <vt:lpstr>Times New Roman</vt:lpstr>
      <vt:lpstr>Trebuchet MS</vt:lpstr>
      <vt:lpstr>Wingdings</vt:lpstr>
      <vt:lpstr>Wingdings 2</vt:lpstr>
      <vt:lpstr>ヒラギノ角ゴ ProN W3</vt:lpstr>
      <vt:lpstr>Diseño personalizado</vt:lpstr>
      <vt:lpstr>ORI 2018</vt:lpstr>
      <vt:lpstr>Presentación de PowerPoint</vt:lpstr>
      <vt:lpstr>Santander and cantabria</vt:lpstr>
      <vt:lpstr>Find your reasons to choose uc</vt:lpstr>
      <vt:lpstr>Find your reasons to choose uc</vt:lpstr>
      <vt:lpstr>UC: Where we are</vt:lpstr>
      <vt:lpstr>UC: Who we are</vt:lpstr>
      <vt:lpstr>UC: Outstanding Features</vt:lpstr>
      <vt:lpstr>UC in figures</vt:lpstr>
      <vt:lpstr>The Spanish University System</vt:lpstr>
      <vt:lpstr>UC: Teaching Excellence</vt:lpstr>
      <vt:lpstr>Studying at UC </vt:lpstr>
      <vt:lpstr>Studying at UC </vt:lpstr>
      <vt:lpstr>Studying at UC </vt:lpstr>
      <vt:lpstr>UC Ph.D. studies</vt:lpstr>
      <vt:lpstr>UC: Outstanding in Research</vt:lpstr>
      <vt:lpstr>Presentación de PowerPoint</vt:lpstr>
      <vt:lpstr>Research and Knowledge Transfer</vt:lpstr>
      <vt:lpstr> UC: Research Centers and Institutes</vt:lpstr>
      <vt:lpstr>Presentación de PowerPoint</vt:lpstr>
      <vt:lpstr>Presentación de PowerPoint</vt:lpstr>
      <vt:lpstr>UC: Social responsibility</vt:lpstr>
      <vt:lpstr>UC: Open to the World</vt:lpstr>
      <vt:lpstr>UC: Open to the World</vt:lpstr>
      <vt:lpstr>UC Agreements with other countries</vt:lpstr>
      <vt:lpstr>The US as a strategic partner</vt:lpstr>
      <vt:lpstr>UC Language policy</vt:lpstr>
      <vt:lpstr>UC: Academic offer in English</vt:lpstr>
      <vt:lpstr>UC: Student services</vt:lpstr>
      <vt:lpstr>UC: International Relations Office</vt:lpstr>
    </vt:vector>
  </TitlesOfParts>
  <Company>Universidad de Cantabria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Anselmo Valle Canal</dc:creator>
  <cp:lastModifiedBy>Diaz Jubete, Pablo</cp:lastModifiedBy>
  <cp:revision>895</cp:revision>
  <cp:lastPrinted>2019-03-08T11:55:31Z</cp:lastPrinted>
  <dcterms:created xsi:type="dcterms:W3CDTF">2005-01-26T11:14:29Z</dcterms:created>
  <dcterms:modified xsi:type="dcterms:W3CDTF">2019-06-19T07:01:51Z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0x0101009089300A26FF6C408B8F359BA7F6F4CA</vt:lpwstr>
  </property>
</Properties>
</file>